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7" r:id="rId7"/>
    <p:sldId id="263" r:id="rId8"/>
    <p:sldId id="262" r:id="rId9"/>
    <p:sldId id="264" r:id="rId10"/>
    <p:sldId id="265" r:id="rId11"/>
    <p:sldId id="266"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018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19A04DEA-1240-4030-A7CA-50A84F36CEA0}" type="datetimeFigureOut">
              <a:rPr lang="en-IN" smtClean="0"/>
              <a:t>03-04-2023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6B2FED4-FC3A-4D0D-AABE-1E45EA6A4DB3}" type="slidenum">
              <a:rPr lang="en-IN" smtClean="0"/>
              <a:t>‹#›</a:t>
            </a:fld>
            <a:endParaRPr lang="en-IN"/>
          </a:p>
        </p:txBody>
      </p:sp>
    </p:spTree>
    <p:extLst>
      <p:ext uri="{BB962C8B-B14F-4D97-AF65-F5344CB8AC3E}">
        <p14:creationId xmlns:p14="http://schemas.microsoft.com/office/powerpoint/2010/main" val="24190350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9A04DEA-1240-4030-A7CA-50A84F36CEA0}" type="datetimeFigureOut">
              <a:rPr lang="en-IN" smtClean="0"/>
              <a:t>03-04-2023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6B2FED4-FC3A-4D0D-AABE-1E45EA6A4DB3}" type="slidenum">
              <a:rPr lang="en-IN" smtClean="0"/>
              <a:t>‹#›</a:t>
            </a:fld>
            <a:endParaRPr lang="en-IN"/>
          </a:p>
        </p:txBody>
      </p:sp>
    </p:spTree>
    <p:extLst>
      <p:ext uri="{BB962C8B-B14F-4D97-AF65-F5344CB8AC3E}">
        <p14:creationId xmlns:p14="http://schemas.microsoft.com/office/powerpoint/2010/main" val="26133744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9A04DEA-1240-4030-A7CA-50A84F36CEA0}" type="datetimeFigureOut">
              <a:rPr lang="en-IN" smtClean="0"/>
              <a:t>03-04-2023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6B2FED4-FC3A-4D0D-AABE-1E45EA6A4DB3}" type="slidenum">
              <a:rPr lang="en-IN" smtClean="0"/>
              <a:t>‹#›</a:t>
            </a:fld>
            <a:endParaRPr lang="en-IN"/>
          </a:p>
        </p:txBody>
      </p:sp>
    </p:spTree>
    <p:extLst>
      <p:ext uri="{BB962C8B-B14F-4D97-AF65-F5344CB8AC3E}">
        <p14:creationId xmlns:p14="http://schemas.microsoft.com/office/powerpoint/2010/main" val="2761692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9A04DEA-1240-4030-A7CA-50A84F36CEA0}" type="datetimeFigureOut">
              <a:rPr lang="en-IN" smtClean="0"/>
              <a:t>03-04-2023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6B2FED4-FC3A-4D0D-AABE-1E45EA6A4DB3}" type="slidenum">
              <a:rPr lang="en-IN" smtClean="0"/>
              <a:t>‹#›</a:t>
            </a:fld>
            <a:endParaRPr lang="en-IN"/>
          </a:p>
        </p:txBody>
      </p:sp>
    </p:spTree>
    <p:extLst>
      <p:ext uri="{BB962C8B-B14F-4D97-AF65-F5344CB8AC3E}">
        <p14:creationId xmlns:p14="http://schemas.microsoft.com/office/powerpoint/2010/main" val="2756127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9A04DEA-1240-4030-A7CA-50A84F36CEA0}" type="datetimeFigureOut">
              <a:rPr lang="en-IN" smtClean="0"/>
              <a:t>03-04-2023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6B2FED4-FC3A-4D0D-AABE-1E45EA6A4DB3}" type="slidenum">
              <a:rPr lang="en-IN" smtClean="0"/>
              <a:t>‹#›</a:t>
            </a:fld>
            <a:endParaRPr lang="en-IN"/>
          </a:p>
        </p:txBody>
      </p:sp>
    </p:spTree>
    <p:extLst>
      <p:ext uri="{BB962C8B-B14F-4D97-AF65-F5344CB8AC3E}">
        <p14:creationId xmlns:p14="http://schemas.microsoft.com/office/powerpoint/2010/main" val="4131504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19A04DEA-1240-4030-A7CA-50A84F36CEA0}" type="datetimeFigureOut">
              <a:rPr lang="en-IN" smtClean="0"/>
              <a:t>03-04-2023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6B2FED4-FC3A-4D0D-AABE-1E45EA6A4DB3}" type="slidenum">
              <a:rPr lang="en-IN" smtClean="0"/>
              <a:t>‹#›</a:t>
            </a:fld>
            <a:endParaRPr lang="en-IN"/>
          </a:p>
        </p:txBody>
      </p:sp>
    </p:spTree>
    <p:extLst>
      <p:ext uri="{BB962C8B-B14F-4D97-AF65-F5344CB8AC3E}">
        <p14:creationId xmlns:p14="http://schemas.microsoft.com/office/powerpoint/2010/main" val="2225603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19A04DEA-1240-4030-A7CA-50A84F36CEA0}" type="datetimeFigureOut">
              <a:rPr lang="en-IN" smtClean="0"/>
              <a:t>03-04-2023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6B2FED4-FC3A-4D0D-AABE-1E45EA6A4DB3}" type="slidenum">
              <a:rPr lang="en-IN" smtClean="0"/>
              <a:t>‹#›</a:t>
            </a:fld>
            <a:endParaRPr lang="en-IN"/>
          </a:p>
        </p:txBody>
      </p:sp>
    </p:spTree>
    <p:extLst>
      <p:ext uri="{BB962C8B-B14F-4D97-AF65-F5344CB8AC3E}">
        <p14:creationId xmlns:p14="http://schemas.microsoft.com/office/powerpoint/2010/main" val="1861704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19A04DEA-1240-4030-A7CA-50A84F36CEA0}" type="datetimeFigureOut">
              <a:rPr lang="en-IN" smtClean="0"/>
              <a:t>03-04-2023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6B2FED4-FC3A-4D0D-AABE-1E45EA6A4DB3}" type="slidenum">
              <a:rPr lang="en-IN" smtClean="0"/>
              <a:t>‹#›</a:t>
            </a:fld>
            <a:endParaRPr lang="en-IN"/>
          </a:p>
        </p:txBody>
      </p:sp>
    </p:spTree>
    <p:extLst>
      <p:ext uri="{BB962C8B-B14F-4D97-AF65-F5344CB8AC3E}">
        <p14:creationId xmlns:p14="http://schemas.microsoft.com/office/powerpoint/2010/main" val="4064067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A04DEA-1240-4030-A7CA-50A84F36CEA0}" type="datetimeFigureOut">
              <a:rPr lang="en-IN" smtClean="0"/>
              <a:t>03-04-2023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6B2FED4-FC3A-4D0D-AABE-1E45EA6A4DB3}" type="slidenum">
              <a:rPr lang="en-IN" smtClean="0"/>
              <a:t>‹#›</a:t>
            </a:fld>
            <a:endParaRPr lang="en-IN"/>
          </a:p>
        </p:txBody>
      </p:sp>
    </p:spTree>
    <p:extLst>
      <p:ext uri="{BB962C8B-B14F-4D97-AF65-F5344CB8AC3E}">
        <p14:creationId xmlns:p14="http://schemas.microsoft.com/office/powerpoint/2010/main" val="722450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9A04DEA-1240-4030-A7CA-50A84F36CEA0}" type="datetimeFigureOut">
              <a:rPr lang="en-IN" smtClean="0"/>
              <a:t>03-04-2023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6B2FED4-FC3A-4D0D-AABE-1E45EA6A4DB3}" type="slidenum">
              <a:rPr lang="en-IN" smtClean="0"/>
              <a:t>‹#›</a:t>
            </a:fld>
            <a:endParaRPr lang="en-IN"/>
          </a:p>
        </p:txBody>
      </p:sp>
    </p:spTree>
    <p:extLst>
      <p:ext uri="{BB962C8B-B14F-4D97-AF65-F5344CB8AC3E}">
        <p14:creationId xmlns:p14="http://schemas.microsoft.com/office/powerpoint/2010/main" val="2520652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9A04DEA-1240-4030-A7CA-50A84F36CEA0}" type="datetimeFigureOut">
              <a:rPr lang="en-IN" smtClean="0"/>
              <a:t>03-04-2023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6B2FED4-FC3A-4D0D-AABE-1E45EA6A4DB3}" type="slidenum">
              <a:rPr lang="en-IN" smtClean="0"/>
              <a:t>‹#›</a:t>
            </a:fld>
            <a:endParaRPr lang="en-IN"/>
          </a:p>
        </p:txBody>
      </p:sp>
    </p:spTree>
    <p:extLst>
      <p:ext uri="{BB962C8B-B14F-4D97-AF65-F5344CB8AC3E}">
        <p14:creationId xmlns:p14="http://schemas.microsoft.com/office/powerpoint/2010/main" val="1681215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0180A"/>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A04DEA-1240-4030-A7CA-50A84F36CEA0}" type="datetimeFigureOut">
              <a:rPr lang="en-IN" smtClean="0"/>
              <a:t>03-04-2023</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B2FED4-FC3A-4D0D-AABE-1E45EA6A4DB3}" type="slidenum">
              <a:rPr lang="en-IN" smtClean="0"/>
              <a:t>‹#›</a:t>
            </a:fld>
            <a:endParaRPr lang="en-IN"/>
          </a:p>
        </p:txBody>
      </p:sp>
    </p:spTree>
    <p:extLst>
      <p:ext uri="{BB962C8B-B14F-4D97-AF65-F5344CB8AC3E}">
        <p14:creationId xmlns:p14="http://schemas.microsoft.com/office/powerpoint/2010/main" val="4257658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hyperlink" Target="https://www.bibleinfo.com/en/questions/what-are-seven-deadly-sins#pride" TargetMode="External"/><Relationship Id="rId3" Type="http://schemas.openxmlformats.org/officeDocument/2006/relationships/hyperlink" Target="https://www.bibleinfo.com/en/questions/what-are-seven-deadly-sins#gluttony" TargetMode="External"/><Relationship Id="rId7" Type="http://schemas.openxmlformats.org/officeDocument/2006/relationships/hyperlink" Target="https://www.bibleinfo.com/en/questions/what-are-seven-deadly-sins#envy" TargetMode="External"/><Relationship Id="rId2" Type="http://schemas.openxmlformats.org/officeDocument/2006/relationships/hyperlink" Target="https://www.bibleinfo.com/en/questions/what-are-seven-deadly-sins#lust" TargetMode="External"/><Relationship Id="rId1" Type="http://schemas.openxmlformats.org/officeDocument/2006/relationships/slideLayout" Target="../slideLayouts/slideLayout1.xml"/><Relationship Id="rId6" Type="http://schemas.openxmlformats.org/officeDocument/2006/relationships/hyperlink" Target="https://www.bibleinfo.com/en/questions/what-are-seven-deadly-sins#wrath" TargetMode="External"/><Relationship Id="rId5" Type="http://schemas.openxmlformats.org/officeDocument/2006/relationships/hyperlink" Target="https://www.bibleinfo.com/en/questions/what-are-seven-deadly-sins#sloth" TargetMode="External"/><Relationship Id="rId4" Type="http://schemas.openxmlformats.org/officeDocument/2006/relationships/hyperlink" Target="https://www.bibleinfo.com/en/questions/what-are-seven-deadly-sins#greed" TargetMode="External"/><Relationship Id="rId9" Type="http://schemas.openxmlformats.org/officeDocument/2006/relationships/image" Target="../media/image6.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28503" y="1045029"/>
            <a:ext cx="9144000" cy="2935197"/>
          </a:xfrm>
        </p:spPr>
        <p:txBody>
          <a:bodyPr>
            <a:normAutofit fontScale="90000"/>
          </a:bodyPr>
          <a:lstStyle/>
          <a:p>
            <a:r>
              <a:rPr lang="en-US" sz="2400" b="1" smtClean="0">
                <a:solidFill>
                  <a:schemeClr val="bg1"/>
                </a:solidFill>
              </a:rPr>
              <a:t>இளநிலை முதலாம் ஆண்டு</a:t>
            </a:r>
            <a:br>
              <a:rPr lang="en-US" sz="2400" b="1" smtClean="0">
                <a:solidFill>
                  <a:schemeClr val="bg1"/>
                </a:solidFill>
              </a:rPr>
            </a:br>
            <a:r>
              <a:rPr lang="en-US" sz="2400" b="1" smtClean="0">
                <a:solidFill>
                  <a:schemeClr val="bg1"/>
                </a:solidFill>
              </a:rPr>
              <a:t>இரண்டாம் பருவம்</a:t>
            </a:r>
            <a:r>
              <a:rPr lang="en-US" sz="2400" b="1" smtClean="0"/>
              <a:t/>
            </a:r>
            <a:br>
              <a:rPr lang="en-US" sz="2400" b="1" smtClean="0"/>
            </a:br>
            <a:r>
              <a:rPr lang="en-US" sz="2400" b="1" smtClean="0"/>
              <a:t/>
            </a:r>
            <a:br>
              <a:rPr lang="en-US" sz="2400" b="1" smtClean="0"/>
            </a:br>
            <a:r>
              <a:rPr lang="en-US" sz="2400" b="1" smtClean="0">
                <a:solidFill>
                  <a:schemeClr val="accent4">
                    <a:lumMod val="60000"/>
                    <a:lumOff val="40000"/>
                  </a:schemeClr>
                </a:solidFill>
              </a:rPr>
              <a:t>தாள்:செய்யுள் நாடகம் இலக்கிய வரலாறு செம்மொழி வரலாறு</a:t>
            </a:r>
            <a:br>
              <a:rPr lang="en-US" sz="2400" b="1" smtClean="0">
                <a:solidFill>
                  <a:schemeClr val="accent4">
                    <a:lumMod val="60000"/>
                    <a:lumOff val="40000"/>
                  </a:schemeClr>
                </a:solidFill>
              </a:rPr>
            </a:br>
            <a:r>
              <a:rPr lang="en-US" sz="2400" b="1" smtClean="0">
                <a:solidFill>
                  <a:schemeClr val="accent4">
                    <a:lumMod val="60000"/>
                    <a:lumOff val="40000"/>
                  </a:schemeClr>
                </a:solidFill>
              </a:rPr>
              <a:t>குறியீடு: 20U2LT2</a:t>
            </a:r>
            <a:br>
              <a:rPr lang="en-US" sz="2400" b="1" smtClean="0">
                <a:solidFill>
                  <a:schemeClr val="accent4">
                    <a:lumMod val="60000"/>
                    <a:lumOff val="40000"/>
                  </a:schemeClr>
                </a:solidFill>
              </a:rPr>
            </a:br>
            <a:r>
              <a:rPr lang="en-US" sz="2400" b="1">
                <a:solidFill>
                  <a:schemeClr val="accent4">
                    <a:lumMod val="60000"/>
                    <a:lumOff val="40000"/>
                  </a:schemeClr>
                </a:solidFill>
              </a:rPr>
              <a:t/>
            </a:r>
            <a:br>
              <a:rPr lang="en-US" sz="2400" b="1">
                <a:solidFill>
                  <a:schemeClr val="accent4">
                    <a:lumMod val="60000"/>
                    <a:lumOff val="40000"/>
                  </a:schemeClr>
                </a:solidFill>
              </a:rPr>
            </a:br>
            <a:r>
              <a:rPr lang="en-US" sz="2400" b="1" smtClean="0">
                <a:solidFill>
                  <a:srgbClr val="92D050"/>
                </a:solidFill>
              </a:rPr>
              <a:t>இயல் – 1 சுந்தரர் தேவாரம்</a:t>
            </a:r>
            <a:br>
              <a:rPr lang="en-US" sz="2400" b="1" smtClean="0">
                <a:solidFill>
                  <a:srgbClr val="92D050"/>
                </a:solidFill>
              </a:rPr>
            </a:br>
            <a:r>
              <a:rPr lang="en-US" sz="2400" b="1" smtClean="0">
                <a:solidFill>
                  <a:srgbClr val="92D050"/>
                </a:solidFill>
              </a:rPr>
              <a:t>திருப்புகலூர்ப் பதிகம்</a:t>
            </a:r>
            <a:r>
              <a:rPr lang="en-IN" sz="2400">
                <a:solidFill>
                  <a:srgbClr val="92D050"/>
                </a:solidFill>
              </a:rPr>
              <a:t/>
            </a:r>
            <a:br>
              <a:rPr lang="en-IN" sz="2400">
                <a:solidFill>
                  <a:srgbClr val="92D050"/>
                </a:solidFill>
              </a:rPr>
            </a:br>
            <a:endParaRPr lang="en-IN" sz="2400">
              <a:solidFill>
                <a:srgbClr val="92D050"/>
              </a:solidFill>
            </a:endParaRPr>
          </a:p>
        </p:txBody>
      </p:sp>
      <p:sp>
        <p:nvSpPr>
          <p:cNvPr id="3" name="Subtitle 2"/>
          <p:cNvSpPr>
            <a:spLocks noGrp="1"/>
          </p:cNvSpPr>
          <p:nvPr>
            <p:ph type="subTitle" idx="1"/>
          </p:nvPr>
        </p:nvSpPr>
        <p:spPr>
          <a:xfrm>
            <a:off x="1628503" y="3980226"/>
            <a:ext cx="9144000" cy="1655762"/>
          </a:xfrm>
        </p:spPr>
        <p:txBody>
          <a:bodyPr>
            <a:normAutofit fontScale="55000" lnSpcReduction="20000"/>
          </a:bodyPr>
          <a:lstStyle/>
          <a:p>
            <a:r>
              <a:rPr lang="en-US" sz="4400" b="1" smtClean="0">
                <a:solidFill>
                  <a:schemeClr val="accent1">
                    <a:lumMod val="60000"/>
                    <a:lumOff val="40000"/>
                  </a:schemeClr>
                </a:solidFill>
              </a:rPr>
              <a:t>முனைவர் அ.தௌஃபீக் ரமீஸ்</a:t>
            </a:r>
          </a:p>
          <a:p>
            <a:pPr>
              <a:lnSpc>
                <a:spcPct val="120000"/>
              </a:lnSpc>
            </a:pPr>
            <a:r>
              <a:rPr lang="en-US" smtClean="0">
                <a:solidFill>
                  <a:schemeClr val="bg2"/>
                </a:solidFill>
              </a:rPr>
              <a:t>உதவிப் பேராசிரியர்</a:t>
            </a:r>
          </a:p>
          <a:p>
            <a:pPr>
              <a:lnSpc>
                <a:spcPct val="120000"/>
              </a:lnSpc>
            </a:pPr>
            <a:r>
              <a:rPr lang="en-US" smtClean="0">
                <a:solidFill>
                  <a:schemeClr val="bg2"/>
                </a:solidFill>
              </a:rPr>
              <a:t>முதுகலை &amp; தமிழாய்வுத் துறை</a:t>
            </a:r>
          </a:p>
          <a:p>
            <a:pPr>
              <a:lnSpc>
                <a:spcPct val="120000"/>
              </a:lnSpc>
            </a:pPr>
            <a:r>
              <a:rPr lang="en-US" smtClean="0">
                <a:solidFill>
                  <a:schemeClr val="bg2"/>
                </a:solidFill>
              </a:rPr>
              <a:t>ஜமால் முகமது கல்லூரி (தன்னாட்சி)</a:t>
            </a:r>
          </a:p>
          <a:p>
            <a:pPr>
              <a:lnSpc>
                <a:spcPct val="120000"/>
              </a:lnSpc>
            </a:pPr>
            <a:r>
              <a:rPr lang="en-US" smtClean="0">
                <a:solidFill>
                  <a:schemeClr val="bg2"/>
                </a:solidFill>
              </a:rPr>
              <a:t>திருச்சிராப்பள்ளி - 620020</a:t>
            </a:r>
            <a:endParaRPr lang="en-IN">
              <a:solidFill>
                <a:schemeClr val="bg2"/>
              </a:solidFill>
            </a:endParaRPr>
          </a:p>
        </p:txBody>
      </p:sp>
    </p:spTree>
    <p:extLst>
      <p:ext uri="{BB962C8B-B14F-4D97-AF65-F5344CB8AC3E}">
        <p14:creationId xmlns:p14="http://schemas.microsoft.com/office/powerpoint/2010/main" val="38697627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5069431"/>
          </a:xfrm>
        </p:spPr>
        <p:txBody>
          <a:bodyPr>
            <a:normAutofit/>
          </a:bodyPr>
          <a:lstStyle/>
          <a:p>
            <a:r>
              <a:rPr lang="en-US" sz="2400" smtClean="0">
                <a:solidFill>
                  <a:schemeClr val="accent4">
                    <a:lumMod val="40000"/>
                    <a:lumOff val="60000"/>
                  </a:schemeClr>
                </a:solidFill>
              </a:rPr>
              <a:t>பொருண்மை 3. சிவனை அடைவார் அடையும் பயன்கள்</a:t>
            </a:r>
            <a:br>
              <a:rPr lang="en-US" sz="2400" smtClean="0">
                <a:solidFill>
                  <a:schemeClr val="accent4">
                    <a:lumMod val="40000"/>
                    <a:lumOff val="60000"/>
                  </a:schemeClr>
                </a:solidFill>
              </a:rPr>
            </a:br>
            <a:r>
              <a:rPr lang="en-US" sz="2400" smtClean="0">
                <a:solidFill>
                  <a:schemeClr val="accent4">
                    <a:lumMod val="40000"/>
                    <a:lumOff val="60000"/>
                  </a:schemeClr>
                </a:solidFill>
              </a:rPr>
              <a:t/>
            </a:r>
            <a:br>
              <a:rPr lang="en-US" sz="2400" smtClean="0">
                <a:solidFill>
                  <a:schemeClr val="accent4">
                    <a:lumMod val="40000"/>
                    <a:lumOff val="60000"/>
                  </a:schemeClr>
                </a:solidFill>
              </a:rPr>
            </a:br>
            <a:r>
              <a:rPr lang="en-US" sz="2400" smtClean="0">
                <a:solidFill>
                  <a:schemeClr val="bg1"/>
                </a:solidFill>
              </a:rPr>
              <a:t>சிவலோகம் ஆள்வதற்கு யாதும் ஐயுறவில்லையே (1)</a:t>
            </a:r>
            <a:br>
              <a:rPr lang="en-US" sz="2400" smtClean="0">
                <a:solidFill>
                  <a:schemeClr val="bg1"/>
                </a:solidFill>
              </a:rPr>
            </a:br>
            <a:r>
              <a:rPr lang="en-US" sz="2400" smtClean="0">
                <a:solidFill>
                  <a:schemeClr val="bg1"/>
                </a:solidFill>
              </a:rPr>
              <a:t>அமருலகம் ஆள்வதற்கு யாதும் ஐயுறவில்லையே (2, 3, 4, 9, 10)</a:t>
            </a:r>
            <a:br>
              <a:rPr lang="en-US" sz="2400" smtClean="0">
                <a:solidFill>
                  <a:schemeClr val="bg1"/>
                </a:solidFill>
              </a:rPr>
            </a:br>
            <a:r>
              <a:rPr lang="en-US" sz="2400" smtClean="0">
                <a:solidFill>
                  <a:schemeClr val="bg1"/>
                </a:solidFill>
              </a:rPr>
              <a:t>நெஞ்சில் நோயறுத்துஞ்சு போவதற்கு யாதும் ஐயுறவில்லையே (5)</a:t>
            </a:r>
            <a:br>
              <a:rPr lang="en-US" sz="2400" smtClean="0">
                <a:solidFill>
                  <a:schemeClr val="bg1"/>
                </a:solidFill>
              </a:rPr>
            </a:br>
            <a:r>
              <a:rPr lang="en-US" sz="2400" smtClean="0">
                <a:solidFill>
                  <a:schemeClr val="bg1"/>
                </a:solidFill>
              </a:rPr>
              <a:t>அலமராதவர் உலகம் ஆள்வதற்கு யாதும் ஐயுறவில்லையே (6)</a:t>
            </a:r>
            <a:br>
              <a:rPr lang="en-US" sz="2400" smtClean="0">
                <a:solidFill>
                  <a:schemeClr val="bg1"/>
                </a:solidFill>
              </a:rPr>
            </a:br>
            <a:r>
              <a:rPr lang="en-US" sz="2400" smtClean="0">
                <a:solidFill>
                  <a:schemeClr val="bg1"/>
                </a:solidFill>
              </a:rPr>
              <a:t>ஆயம் இன்றிப் போய் அண்டம் ஆளுதற்கு யாதும் ஐயுறவில்லையே (7)</a:t>
            </a:r>
            <a:br>
              <a:rPr lang="en-US" sz="2400" smtClean="0">
                <a:solidFill>
                  <a:schemeClr val="bg1"/>
                </a:solidFill>
              </a:rPr>
            </a:br>
            <a:r>
              <a:rPr lang="en-US" sz="2400" smtClean="0">
                <a:solidFill>
                  <a:schemeClr val="bg1"/>
                </a:solidFill>
              </a:rPr>
              <a:t>அல்லற்பட்டு அழுந்தாது போவதற்கு யாதும் ஐயுறவில்லையே (8)</a:t>
            </a:r>
            <a:br>
              <a:rPr lang="en-US" sz="2400" smtClean="0">
                <a:solidFill>
                  <a:schemeClr val="bg1"/>
                </a:solidFill>
              </a:rPr>
            </a:br>
            <a:r>
              <a:rPr lang="en-US" sz="2400" smtClean="0">
                <a:solidFill>
                  <a:schemeClr val="bg1"/>
                </a:solidFill>
              </a:rPr>
              <a:t/>
            </a:r>
            <a:br>
              <a:rPr lang="en-US" sz="2400" smtClean="0">
                <a:solidFill>
                  <a:schemeClr val="bg1"/>
                </a:solidFill>
              </a:rPr>
            </a:br>
            <a:r>
              <a:rPr lang="en-US" sz="2400">
                <a:solidFill>
                  <a:schemeClr val="bg1"/>
                </a:solidFill>
              </a:rPr>
              <a:t/>
            </a:r>
            <a:br>
              <a:rPr lang="en-US" sz="2400">
                <a:solidFill>
                  <a:schemeClr val="bg1"/>
                </a:solidFill>
              </a:rPr>
            </a:br>
            <a:r>
              <a:rPr lang="en-US" sz="2400" smtClean="0">
                <a:solidFill>
                  <a:schemeClr val="bg1"/>
                </a:solidFill>
              </a:rPr>
              <a:t/>
            </a:r>
            <a:br>
              <a:rPr lang="en-US" sz="2400" smtClean="0">
                <a:solidFill>
                  <a:schemeClr val="bg1"/>
                </a:solidFill>
              </a:rPr>
            </a:br>
            <a:endParaRPr lang="en-IN" sz="2400"/>
          </a:p>
        </p:txBody>
      </p:sp>
    </p:spTree>
    <p:extLst>
      <p:ext uri="{BB962C8B-B14F-4D97-AF65-F5344CB8AC3E}">
        <p14:creationId xmlns:p14="http://schemas.microsoft.com/office/powerpoint/2010/main" val="17708909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730478"/>
            <a:ext cx="9144000" cy="4782048"/>
          </a:xfrm>
        </p:spPr>
        <p:txBody>
          <a:bodyPr>
            <a:normAutofit/>
          </a:bodyPr>
          <a:lstStyle/>
          <a:p>
            <a:r>
              <a:rPr lang="en-US" sz="2400" smtClean="0">
                <a:solidFill>
                  <a:srgbClr val="FF0000"/>
                </a:solidFill>
              </a:rPr>
              <a:t>பதினோராம் பாடல் </a:t>
            </a:r>
            <a:br>
              <a:rPr lang="en-US" sz="2400" smtClean="0">
                <a:solidFill>
                  <a:srgbClr val="FF0000"/>
                </a:solidFill>
              </a:rPr>
            </a:br>
            <a:r>
              <a:rPr lang="en-US" sz="2400" smtClean="0">
                <a:solidFill>
                  <a:schemeClr val="bg1"/>
                </a:solidFill>
              </a:rPr>
              <a:t>பயன்களைத் தொகுத்துரைக்கும் இப்பாட்டில் சுந்தரர் தன்னைப் பற்றிய சில செய்திகளையும் கூறுகிறார்.</a:t>
            </a:r>
            <a:br>
              <a:rPr lang="en-US" sz="2400" smtClean="0">
                <a:solidFill>
                  <a:schemeClr val="bg1"/>
                </a:solidFill>
              </a:rPr>
            </a:br>
            <a:r>
              <a:rPr lang="en-US" sz="2400" smtClean="0">
                <a:solidFill>
                  <a:schemeClr val="bg1"/>
                </a:solidFill>
              </a:rPr>
              <a:t>நாவலூரில் ஆட்கொள்ளப்பட்டவர் ஆதலால் “நறவம் பூம்பொழில் நாவலூரன்” என்று தன்னை அழைக்கிறார்; </a:t>
            </a:r>
            <a:br>
              <a:rPr lang="en-US" sz="2400" smtClean="0">
                <a:solidFill>
                  <a:schemeClr val="bg1"/>
                </a:solidFill>
              </a:rPr>
            </a:br>
            <a:r>
              <a:rPr lang="en-US" sz="2400" smtClean="0">
                <a:solidFill>
                  <a:schemeClr val="bg1"/>
                </a:solidFill>
              </a:rPr>
              <a:t>சகமார்க்கத்தில் ஈடுபட்டவராதலால் “வனப்பகையப்பன் சடையன் தன் சிறுவன்” என்றும் “வன் தொண்டன்” என்றும் தன்னைக் குறிப்பிடுகிறார்.</a:t>
            </a:r>
            <a:br>
              <a:rPr lang="en-US" sz="2400" smtClean="0">
                <a:solidFill>
                  <a:schemeClr val="bg1"/>
                </a:solidFill>
              </a:rPr>
            </a:br>
            <a:r>
              <a:rPr lang="en-US" sz="2400">
                <a:solidFill>
                  <a:srgbClr val="FF0000"/>
                </a:solidFill>
              </a:rPr>
              <a:t/>
            </a:r>
            <a:br>
              <a:rPr lang="en-US" sz="2400">
                <a:solidFill>
                  <a:srgbClr val="FF0000"/>
                </a:solidFill>
              </a:rPr>
            </a:br>
            <a:r>
              <a:rPr lang="en-US" sz="2400" smtClean="0">
                <a:solidFill>
                  <a:srgbClr val="FF0000"/>
                </a:solidFill>
              </a:rPr>
              <a:t>பெரும்பயன்</a:t>
            </a:r>
            <a:r>
              <a:rPr lang="en-US" sz="2400" smtClean="0">
                <a:solidFill>
                  <a:schemeClr val="bg1"/>
                </a:solidFill>
              </a:rPr>
              <a:t/>
            </a:r>
            <a:br>
              <a:rPr lang="en-US" sz="2400" smtClean="0">
                <a:solidFill>
                  <a:schemeClr val="bg1"/>
                </a:solidFill>
              </a:rPr>
            </a:br>
            <a:r>
              <a:rPr lang="en-US" sz="2400" smtClean="0">
                <a:solidFill>
                  <a:schemeClr val="bg1"/>
                </a:solidFill>
              </a:rPr>
              <a:t>இப்பதிகத்தின் பத்துப் பாடல்களையும் உணர்பவர் அறவனார் ஆகிய சிவபெருமானின் திருவடிகளைச் சென்று சேர்வர் என்பதில் யாதொரு ஐயமும் இல்லை.</a:t>
            </a:r>
            <a:endParaRPr lang="en-IN" sz="2400">
              <a:solidFill>
                <a:schemeClr val="bg1"/>
              </a:solidFill>
            </a:endParaRPr>
          </a:p>
        </p:txBody>
      </p:sp>
    </p:spTree>
    <p:extLst>
      <p:ext uri="{BB962C8B-B14F-4D97-AF65-F5344CB8AC3E}">
        <p14:creationId xmlns:p14="http://schemas.microsoft.com/office/powerpoint/2010/main" val="27053320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730478"/>
            <a:ext cx="9144000" cy="4782048"/>
          </a:xfrm>
        </p:spPr>
        <p:txBody>
          <a:bodyPr>
            <a:normAutofit/>
          </a:bodyPr>
          <a:lstStyle/>
          <a:p>
            <a:r>
              <a:rPr lang="en-US" sz="2400" smtClean="0">
                <a:solidFill>
                  <a:srgbClr val="FFC000"/>
                </a:solidFill>
              </a:rPr>
              <a:t>சுந்தரர் தேவாரம்</a:t>
            </a:r>
            <a:br>
              <a:rPr lang="en-US" sz="2400" smtClean="0">
                <a:solidFill>
                  <a:srgbClr val="FFC000"/>
                </a:solidFill>
              </a:rPr>
            </a:br>
            <a:r>
              <a:rPr lang="en-US" sz="2400" smtClean="0">
                <a:solidFill>
                  <a:srgbClr val="FFC000"/>
                </a:solidFill>
              </a:rPr>
              <a:t>திருப்புகலூர்ப் பதிகம்</a:t>
            </a:r>
            <a:br>
              <a:rPr lang="en-US" sz="2400" smtClean="0">
                <a:solidFill>
                  <a:srgbClr val="FFC000"/>
                </a:solidFill>
              </a:rPr>
            </a:br>
            <a:r>
              <a:rPr lang="en-US" sz="2400" smtClean="0">
                <a:solidFill>
                  <a:srgbClr val="FFC000"/>
                </a:solidFill>
              </a:rPr>
              <a:t/>
            </a:r>
            <a:br>
              <a:rPr lang="en-US" sz="2400" smtClean="0">
                <a:solidFill>
                  <a:srgbClr val="FFC000"/>
                </a:solidFill>
              </a:rPr>
            </a:br>
            <a:r>
              <a:rPr lang="en-US" sz="2400" smtClean="0">
                <a:solidFill>
                  <a:schemeClr val="bg1"/>
                </a:solidFill>
              </a:rPr>
              <a:t>பத்துப் பாடல்களின் முப்பொருண்மை சார்ந்த விளக்கம்</a:t>
            </a:r>
            <a:br>
              <a:rPr lang="en-US" sz="2400" smtClean="0">
                <a:solidFill>
                  <a:schemeClr val="bg1"/>
                </a:solidFill>
              </a:rPr>
            </a:br>
            <a:r>
              <a:rPr lang="en-US" sz="2400" smtClean="0">
                <a:solidFill>
                  <a:schemeClr val="bg1"/>
                </a:solidFill>
              </a:rPr>
              <a:t>முற்றும்</a:t>
            </a:r>
            <a:br>
              <a:rPr lang="en-US" sz="2400" smtClean="0">
                <a:solidFill>
                  <a:schemeClr val="bg1"/>
                </a:solidFill>
              </a:rPr>
            </a:br>
            <a:r>
              <a:rPr lang="en-US" sz="2400">
                <a:solidFill>
                  <a:schemeClr val="bg1"/>
                </a:solidFill>
              </a:rPr>
              <a:t/>
            </a:r>
            <a:br>
              <a:rPr lang="en-US" sz="2400">
                <a:solidFill>
                  <a:schemeClr val="bg1"/>
                </a:solidFill>
              </a:rPr>
            </a:br>
            <a:r>
              <a:rPr lang="en-US" sz="2400" smtClean="0">
                <a:solidFill>
                  <a:schemeClr val="bg1"/>
                </a:solidFill>
              </a:rPr>
              <a:t/>
            </a:r>
            <a:br>
              <a:rPr lang="en-US" sz="2400" smtClean="0">
                <a:solidFill>
                  <a:schemeClr val="bg1"/>
                </a:solidFill>
              </a:rPr>
            </a:br>
            <a:r>
              <a:rPr lang="en-US" sz="2400">
                <a:solidFill>
                  <a:schemeClr val="bg1"/>
                </a:solidFill>
              </a:rPr>
              <a:t/>
            </a:r>
            <a:br>
              <a:rPr lang="en-US" sz="2400">
                <a:solidFill>
                  <a:schemeClr val="bg1"/>
                </a:solidFill>
              </a:rPr>
            </a:br>
            <a:r>
              <a:rPr lang="en-US" sz="2400" smtClean="0">
                <a:solidFill>
                  <a:srgbClr val="FFC000"/>
                </a:solidFill>
              </a:rPr>
              <a:t>முனைவர் அ.தௌஃபீக் ரமீஸ்</a:t>
            </a:r>
            <a:br>
              <a:rPr lang="en-US" sz="2400" smtClean="0">
                <a:solidFill>
                  <a:srgbClr val="FFC000"/>
                </a:solidFill>
              </a:rPr>
            </a:br>
            <a:r>
              <a:rPr lang="en-US" sz="1600" smtClean="0">
                <a:solidFill>
                  <a:schemeClr val="bg1"/>
                </a:solidFill>
              </a:rPr>
              <a:t>உதவிப் பேராசிரியர்</a:t>
            </a:r>
            <a:br>
              <a:rPr lang="en-US" sz="1600" smtClean="0">
                <a:solidFill>
                  <a:schemeClr val="bg1"/>
                </a:solidFill>
              </a:rPr>
            </a:br>
            <a:r>
              <a:rPr lang="en-US" sz="1600" smtClean="0">
                <a:solidFill>
                  <a:schemeClr val="bg1"/>
                </a:solidFill>
              </a:rPr>
              <a:t>முதுகலை &amp; தமிழாய்வுத் துறை</a:t>
            </a:r>
            <a:br>
              <a:rPr lang="en-US" sz="1600" smtClean="0">
                <a:solidFill>
                  <a:schemeClr val="bg1"/>
                </a:solidFill>
              </a:rPr>
            </a:br>
            <a:r>
              <a:rPr lang="en-US" sz="1600" smtClean="0">
                <a:solidFill>
                  <a:schemeClr val="bg1"/>
                </a:solidFill>
              </a:rPr>
              <a:t>ஜமால் முகமது கல்லூரி (தன்னாட்சி)</a:t>
            </a:r>
            <a:br>
              <a:rPr lang="en-US" sz="1600" smtClean="0">
                <a:solidFill>
                  <a:schemeClr val="bg1"/>
                </a:solidFill>
              </a:rPr>
            </a:br>
            <a:r>
              <a:rPr lang="en-US" sz="1600" smtClean="0">
                <a:solidFill>
                  <a:schemeClr val="bg1"/>
                </a:solidFill>
              </a:rPr>
              <a:t>திருச்சிராப்பள்ளி - 620020</a:t>
            </a:r>
            <a:endParaRPr lang="en-IN" sz="1600">
              <a:solidFill>
                <a:schemeClr val="bg1"/>
              </a:solidFill>
            </a:endParaRPr>
          </a:p>
        </p:txBody>
      </p:sp>
    </p:spTree>
    <p:extLst>
      <p:ext uri="{BB962C8B-B14F-4D97-AF65-F5344CB8AC3E}">
        <p14:creationId xmlns:p14="http://schemas.microsoft.com/office/powerpoint/2010/main" val="2136053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6264" y="1263040"/>
            <a:ext cx="7918102" cy="4209292"/>
          </a:xfrm>
        </p:spPr>
        <p:txBody>
          <a:bodyPr>
            <a:normAutofit fontScale="90000"/>
          </a:bodyPr>
          <a:lstStyle/>
          <a:p>
            <a:r>
              <a:rPr lang="en-US" sz="2400" smtClean="0">
                <a:solidFill>
                  <a:schemeClr val="accent2"/>
                </a:solidFill>
              </a:rPr>
              <a:t>சுந்தரர் தேவாரம் – பன்னிரு திருமுறையில் எழாம் திருமுறை.</a:t>
            </a:r>
            <a:br>
              <a:rPr lang="en-US" sz="2400" smtClean="0">
                <a:solidFill>
                  <a:schemeClr val="accent2"/>
                </a:solidFill>
              </a:rPr>
            </a:br>
            <a:r>
              <a:rPr lang="en-US" sz="2400">
                <a:solidFill>
                  <a:schemeClr val="accent2"/>
                </a:solidFill>
              </a:rPr>
              <a:t/>
            </a:r>
            <a:br>
              <a:rPr lang="en-US" sz="2400">
                <a:solidFill>
                  <a:schemeClr val="accent2"/>
                </a:solidFill>
              </a:rPr>
            </a:br>
            <a:r>
              <a:rPr lang="en-US" sz="2400" smtClean="0">
                <a:solidFill>
                  <a:schemeClr val="accent2"/>
                </a:solidFill>
              </a:rPr>
              <a:t>சுந்தரர் திருமுனைப்பாடி நாட்டைச் சேர்ந்த திருநாவலூரில் பிறந்தார்.</a:t>
            </a:r>
            <a:br>
              <a:rPr lang="en-US" sz="2400" smtClean="0">
                <a:solidFill>
                  <a:schemeClr val="accent2"/>
                </a:solidFill>
              </a:rPr>
            </a:br>
            <a:r>
              <a:rPr lang="en-US" sz="2400" smtClean="0">
                <a:solidFill>
                  <a:schemeClr val="accent2"/>
                </a:solidFill>
              </a:rPr>
              <a:t>தந்தை: சடையனார்   -  தாய் : இசை ஞானியார்.</a:t>
            </a:r>
            <a:br>
              <a:rPr lang="en-US" sz="2400" smtClean="0">
                <a:solidFill>
                  <a:schemeClr val="accent2"/>
                </a:solidFill>
              </a:rPr>
            </a:br>
            <a:r>
              <a:rPr lang="en-US" sz="2400" smtClean="0">
                <a:solidFill>
                  <a:schemeClr val="accent2"/>
                </a:solidFill>
              </a:rPr>
              <a:t>இயற்பெயர் : நம்பி ஆரூரார்</a:t>
            </a:r>
            <a:br>
              <a:rPr lang="en-US" sz="2400" smtClean="0">
                <a:solidFill>
                  <a:schemeClr val="accent2"/>
                </a:solidFill>
              </a:rPr>
            </a:br>
            <a:r>
              <a:rPr lang="en-US" sz="2400" smtClean="0">
                <a:solidFill>
                  <a:schemeClr val="accent2"/>
                </a:solidFill>
              </a:rPr>
              <a:t>குலம் : அந்தணர்.</a:t>
            </a:r>
            <a:br>
              <a:rPr lang="en-US" sz="2400" smtClean="0">
                <a:solidFill>
                  <a:schemeClr val="accent2"/>
                </a:solidFill>
              </a:rPr>
            </a:br>
            <a:r>
              <a:rPr lang="en-US" sz="2400" smtClean="0">
                <a:solidFill>
                  <a:schemeClr val="accent2"/>
                </a:solidFill>
              </a:rPr>
              <a:t>வளர்த்தவர்: மன்னர் நரசிங்க முனையரையர்</a:t>
            </a:r>
            <a:br>
              <a:rPr lang="en-US" sz="2400" smtClean="0">
                <a:solidFill>
                  <a:schemeClr val="accent2"/>
                </a:solidFill>
              </a:rPr>
            </a:br>
            <a:r>
              <a:rPr lang="en-US" sz="2400" smtClean="0">
                <a:solidFill>
                  <a:schemeClr val="accent2"/>
                </a:solidFill>
              </a:rPr>
              <a:t>சிறப்பு: சிவபெருமானால் தடுத்தாட்கொள்ளப் பட்டவர்</a:t>
            </a:r>
            <a:br>
              <a:rPr lang="en-US" sz="2400" smtClean="0">
                <a:solidFill>
                  <a:schemeClr val="accent2"/>
                </a:solidFill>
              </a:rPr>
            </a:br>
            <a:r>
              <a:rPr lang="en-US" sz="2400" smtClean="0">
                <a:solidFill>
                  <a:schemeClr val="accent2"/>
                </a:solidFill>
              </a:rPr>
              <a:t>பெரியபுராணத்தின் கதைத் தலைவர்</a:t>
            </a:r>
            <a:br>
              <a:rPr lang="en-US" sz="2400" smtClean="0">
                <a:solidFill>
                  <a:schemeClr val="accent2"/>
                </a:solidFill>
              </a:rPr>
            </a:br>
            <a:r>
              <a:rPr lang="en-US" sz="2400" smtClean="0">
                <a:solidFill>
                  <a:schemeClr val="accent2"/>
                </a:solidFill>
              </a:rPr>
              <a:t>வழிபாட்டு நெறி: சகமார்க்கம்</a:t>
            </a:r>
            <a:br>
              <a:rPr lang="en-US" sz="2400" smtClean="0">
                <a:solidFill>
                  <a:schemeClr val="accent2"/>
                </a:solidFill>
              </a:rPr>
            </a:br>
            <a:r>
              <a:rPr lang="en-US" sz="2400" smtClean="0">
                <a:solidFill>
                  <a:schemeClr val="accent2"/>
                </a:solidFill>
              </a:rPr>
              <a:t>கிடைத்துள்ள பதிகங்களின் எண்ணிக்கை: 100</a:t>
            </a:r>
            <a:br>
              <a:rPr lang="en-US" sz="2400" smtClean="0">
                <a:solidFill>
                  <a:schemeClr val="accent2"/>
                </a:solidFill>
              </a:rPr>
            </a:br>
            <a:r>
              <a:rPr lang="en-US" sz="2400" smtClean="0">
                <a:solidFill>
                  <a:schemeClr val="accent2"/>
                </a:solidFill>
              </a:rPr>
              <a:t> </a:t>
            </a:r>
            <a:endParaRPr lang="en-IN" sz="2400">
              <a:solidFill>
                <a:schemeClr val="accent2"/>
              </a:solidFill>
            </a:endParaRPr>
          </a:p>
        </p:txBody>
      </p:sp>
      <p:pic>
        <p:nvPicPr>
          <p:cNvPr id="2050" name="Picture 2" descr="Sundarar, a Shaiva Saint – Works – The Nelson-Atkins Museum of 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70530" y="1535665"/>
            <a:ext cx="2694156" cy="39366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19196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671513"/>
            <a:ext cx="7376160" cy="2838450"/>
          </a:xfrm>
        </p:spPr>
        <p:txBody>
          <a:bodyPr>
            <a:normAutofit/>
          </a:bodyPr>
          <a:lstStyle/>
          <a:p>
            <a:r>
              <a:rPr lang="en-US" sz="2400" smtClean="0">
                <a:solidFill>
                  <a:schemeClr val="accent2"/>
                </a:solidFill>
              </a:rPr>
              <a:t>திருப்புகலூர்</a:t>
            </a:r>
            <a:br>
              <a:rPr lang="en-US" sz="2400" smtClean="0">
                <a:solidFill>
                  <a:schemeClr val="accent2"/>
                </a:solidFill>
              </a:rPr>
            </a:br>
            <a:r>
              <a:rPr lang="en-US" sz="2400" smtClean="0">
                <a:solidFill>
                  <a:schemeClr val="bg1"/>
                </a:solidFill>
              </a:rPr>
              <a:t>நாகப்பட்டினம் மாவட்டத்தில் உள்ளது</a:t>
            </a:r>
            <a:br>
              <a:rPr lang="en-US" sz="2400" smtClean="0">
                <a:solidFill>
                  <a:schemeClr val="bg1"/>
                </a:solidFill>
              </a:rPr>
            </a:br>
            <a:r>
              <a:rPr lang="en-US" sz="2400" smtClean="0">
                <a:solidFill>
                  <a:schemeClr val="bg1"/>
                </a:solidFill>
              </a:rPr>
              <a:t>இங்குள்ள கோவிலுக்கு அக்னிப்புரீஸ்வரர் கோவில் என்று பெயர்.</a:t>
            </a:r>
            <a:br>
              <a:rPr lang="en-US" sz="2400" smtClean="0">
                <a:solidFill>
                  <a:schemeClr val="bg1"/>
                </a:solidFill>
              </a:rPr>
            </a:br>
            <a:r>
              <a:rPr lang="en-US" sz="2400" smtClean="0">
                <a:solidFill>
                  <a:schemeClr val="bg1"/>
                </a:solidFill>
              </a:rPr>
              <a:t>மூர்த்திகள்: அக்னிபுரீஸ்வரர், கருந்தார் குழலி, சூழாம்பிகை</a:t>
            </a:r>
            <a:br>
              <a:rPr lang="en-US" sz="2400" smtClean="0">
                <a:solidFill>
                  <a:schemeClr val="bg1"/>
                </a:solidFill>
              </a:rPr>
            </a:br>
            <a:endParaRPr lang="en-IN" sz="2400">
              <a:solidFill>
                <a:schemeClr val="accent2"/>
              </a:solidFill>
            </a:endParaRPr>
          </a:p>
        </p:txBody>
      </p:sp>
      <p:pic>
        <p:nvPicPr>
          <p:cNvPr id="3074" name="Picture 2" descr="Agnipureeswarar Temple, Thirupugalur is located in Tamil Nad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5163" y="722436"/>
            <a:ext cx="2286000" cy="283845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Thirupugalur2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5741" y="3784210"/>
            <a:ext cx="3413760" cy="2560320"/>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https://upload.wikimedia.org/wikipedia/commons/thumb/5/59/Thirupugalur11.JPG/800px-Thirupugalur1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37761" y="3784210"/>
            <a:ext cx="3445070" cy="2583803"/>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Kosta sculptur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208152" y="3784210"/>
            <a:ext cx="1459848" cy="25838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18596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321835"/>
          </a:xfrm>
        </p:spPr>
        <p:txBody>
          <a:bodyPr>
            <a:normAutofit/>
          </a:bodyPr>
          <a:lstStyle/>
          <a:p>
            <a:r>
              <a:rPr lang="en-US" sz="2400" smtClean="0">
                <a:solidFill>
                  <a:schemeClr val="accent4">
                    <a:lumMod val="40000"/>
                    <a:lumOff val="60000"/>
                  </a:schemeClr>
                </a:solidFill>
              </a:rPr>
              <a:t>திருப்புகலூர்ப் பதிகக் கட்டமைப்பு</a:t>
            </a:r>
            <a:br>
              <a:rPr lang="en-US" sz="2400" smtClean="0">
                <a:solidFill>
                  <a:schemeClr val="accent4">
                    <a:lumMod val="40000"/>
                    <a:lumOff val="60000"/>
                  </a:schemeClr>
                </a:solidFill>
              </a:rPr>
            </a:br>
            <a:r>
              <a:rPr lang="en-US" sz="2400" smtClean="0">
                <a:solidFill>
                  <a:schemeClr val="accent4">
                    <a:lumMod val="40000"/>
                    <a:lumOff val="60000"/>
                  </a:schemeClr>
                </a:solidFill>
              </a:rPr>
              <a:t>10+1 = 11 பாடல்கள்</a:t>
            </a:r>
            <a:br>
              <a:rPr lang="en-US" sz="2400" smtClean="0">
                <a:solidFill>
                  <a:schemeClr val="accent4">
                    <a:lumMod val="40000"/>
                    <a:lumOff val="60000"/>
                  </a:schemeClr>
                </a:solidFill>
              </a:rPr>
            </a:br>
            <a:r>
              <a:rPr lang="en-US" sz="2400">
                <a:solidFill>
                  <a:schemeClr val="accent4">
                    <a:lumMod val="40000"/>
                    <a:lumOff val="60000"/>
                  </a:schemeClr>
                </a:solidFill>
              </a:rPr>
              <a:t/>
            </a:r>
            <a:br>
              <a:rPr lang="en-US" sz="2400">
                <a:solidFill>
                  <a:schemeClr val="accent4">
                    <a:lumMod val="40000"/>
                    <a:lumOff val="60000"/>
                  </a:schemeClr>
                </a:solidFill>
              </a:rPr>
            </a:br>
            <a:r>
              <a:rPr lang="en-US" sz="2400" smtClean="0">
                <a:solidFill>
                  <a:schemeClr val="accent4">
                    <a:lumMod val="40000"/>
                    <a:lumOff val="60000"/>
                  </a:schemeClr>
                </a:solidFill>
              </a:rPr>
              <a:t>ஒவ்வொரு பாடலின் உள்ளடக்கமும் மூன்று பொருண்மைகளைக் கொண்டுள்ளது:</a:t>
            </a:r>
            <a:br>
              <a:rPr lang="en-US" sz="2400" smtClean="0">
                <a:solidFill>
                  <a:schemeClr val="accent4">
                    <a:lumMod val="40000"/>
                    <a:lumOff val="60000"/>
                  </a:schemeClr>
                </a:solidFill>
              </a:rPr>
            </a:br>
            <a:r>
              <a:rPr lang="en-US" sz="2400" smtClean="0">
                <a:solidFill>
                  <a:schemeClr val="accent4">
                    <a:lumMod val="40000"/>
                    <a:lumOff val="60000"/>
                  </a:schemeClr>
                </a:solidFill>
              </a:rPr>
              <a:t/>
            </a:r>
            <a:br>
              <a:rPr lang="en-US" sz="2400" smtClean="0">
                <a:solidFill>
                  <a:schemeClr val="accent4">
                    <a:lumMod val="40000"/>
                    <a:lumOff val="60000"/>
                  </a:schemeClr>
                </a:solidFill>
              </a:rPr>
            </a:br>
            <a:r>
              <a:rPr lang="en-US" sz="2400" smtClean="0">
                <a:solidFill>
                  <a:schemeClr val="accent4">
                    <a:lumMod val="40000"/>
                    <a:lumOff val="60000"/>
                  </a:schemeClr>
                </a:solidFill>
              </a:rPr>
              <a:t>1. உலக மாந்தரின் எதிர்மறைப் பண்பு (கொடாமை, கஞ்சத்தனம்)</a:t>
            </a:r>
            <a:br>
              <a:rPr lang="en-US" sz="2400" smtClean="0">
                <a:solidFill>
                  <a:schemeClr val="accent4">
                    <a:lumMod val="40000"/>
                    <a:lumOff val="60000"/>
                  </a:schemeClr>
                </a:solidFill>
              </a:rPr>
            </a:br>
            <a:r>
              <a:rPr lang="en-US" sz="2400">
                <a:solidFill>
                  <a:schemeClr val="accent4">
                    <a:lumMod val="40000"/>
                    <a:lumOff val="60000"/>
                  </a:schemeClr>
                </a:solidFill>
              </a:rPr>
              <a:t/>
            </a:r>
            <a:br>
              <a:rPr lang="en-US" sz="2400">
                <a:solidFill>
                  <a:schemeClr val="accent4">
                    <a:lumMod val="40000"/>
                    <a:lumOff val="60000"/>
                  </a:schemeClr>
                </a:solidFill>
              </a:rPr>
            </a:br>
            <a:r>
              <a:rPr lang="en-US" sz="2400" smtClean="0">
                <a:solidFill>
                  <a:schemeClr val="accent4">
                    <a:lumMod val="40000"/>
                    <a:lumOff val="60000"/>
                  </a:schemeClr>
                </a:solidFill>
              </a:rPr>
              <a:t>2. சிவபெருமானை நாடுமாறு தூண்டுதல்</a:t>
            </a:r>
            <a:br>
              <a:rPr lang="en-US" sz="2400" smtClean="0">
                <a:solidFill>
                  <a:schemeClr val="accent4">
                    <a:lumMod val="40000"/>
                    <a:lumOff val="60000"/>
                  </a:schemeClr>
                </a:solidFill>
              </a:rPr>
            </a:br>
            <a:r>
              <a:rPr lang="en-US" sz="2400">
                <a:solidFill>
                  <a:schemeClr val="accent4">
                    <a:lumMod val="40000"/>
                    <a:lumOff val="60000"/>
                  </a:schemeClr>
                </a:solidFill>
              </a:rPr>
              <a:t/>
            </a:r>
            <a:br>
              <a:rPr lang="en-US" sz="2400">
                <a:solidFill>
                  <a:schemeClr val="accent4">
                    <a:lumMod val="40000"/>
                    <a:lumOff val="60000"/>
                  </a:schemeClr>
                </a:solidFill>
              </a:rPr>
            </a:br>
            <a:r>
              <a:rPr lang="en-US" sz="2400" smtClean="0">
                <a:solidFill>
                  <a:schemeClr val="accent4">
                    <a:lumMod val="40000"/>
                    <a:lumOff val="60000"/>
                  </a:schemeClr>
                </a:solidFill>
              </a:rPr>
              <a:t>3. சிவனை அடைவார் அடையும் பயன்கள்</a:t>
            </a:r>
            <a:endParaRPr lang="en-IN" sz="2400">
              <a:solidFill>
                <a:schemeClr val="accent4">
                  <a:lumMod val="40000"/>
                  <a:lumOff val="60000"/>
                </a:schemeClr>
              </a:solidFill>
            </a:endParaRPr>
          </a:p>
        </p:txBody>
      </p:sp>
    </p:spTree>
    <p:extLst>
      <p:ext uri="{BB962C8B-B14F-4D97-AF65-F5344CB8AC3E}">
        <p14:creationId xmlns:p14="http://schemas.microsoft.com/office/powerpoint/2010/main" val="42639510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5222166"/>
          </a:xfrm>
        </p:spPr>
        <p:txBody>
          <a:bodyPr>
            <a:normAutofit fontScale="90000"/>
          </a:bodyPr>
          <a:lstStyle/>
          <a:p>
            <a:r>
              <a:rPr lang="en-US" sz="2400" smtClean="0">
                <a:solidFill>
                  <a:schemeClr val="accent1">
                    <a:lumMod val="40000"/>
                    <a:lumOff val="60000"/>
                  </a:schemeClr>
                </a:solidFill>
              </a:rPr>
              <a:t>பொருண்மை 1: உலக மாந்தரின் எதிர்மறைப் பண்பு – கொடாமை (கஞ்சத்தனம்)</a:t>
            </a:r>
            <a:br>
              <a:rPr lang="en-US" sz="2400" smtClean="0">
                <a:solidFill>
                  <a:schemeClr val="accent1">
                    <a:lumMod val="40000"/>
                    <a:lumOff val="60000"/>
                  </a:schemeClr>
                </a:solidFill>
              </a:rPr>
            </a:br>
            <a:r>
              <a:rPr lang="en-US" sz="2400" smtClean="0">
                <a:solidFill>
                  <a:schemeClr val="accent1">
                    <a:lumMod val="40000"/>
                    <a:lumOff val="60000"/>
                  </a:schemeClr>
                </a:solidFill>
              </a:rPr>
              <a:t>எடுத்துக்காட்டு அடிகள்:</a:t>
            </a:r>
            <a:br>
              <a:rPr lang="en-US" sz="2400" smtClean="0">
                <a:solidFill>
                  <a:schemeClr val="accent1">
                    <a:lumMod val="40000"/>
                    <a:lumOff val="60000"/>
                  </a:schemeClr>
                </a:solidFill>
              </a:rPr>
            </a:br>
            <a:r>
              <a:rPr lang="en-US" sz="2400">
                <a:solidFill>
                  <a:schemeClr val="accent1">
                    <a:lumMod val="40000"/>
                    <a:lumOff val="60000"/>
                  </a:schemeClr>
                </a:solidFill>
              </a:rPr>
              <a:t/>
            </a:r>
            <a:br>
              <a:rPr lang="en-US" sz="2400">
                <a:solidFill>
                  <a:schemeClr val="accent1">
                    <a:lumMod val="40000"/>
                    <a:lumOff val="60000"/>
                  </a:schemeClr>
                </a:solidFill>
              </a:rPr>
            </a:br>
            <a:r>
              <a:rPr lang="en-US" sz="2400" smtClean="0">
                <a:solidFill>
                  <a:schemeClr val="accent1">
                    <a:lumMod val="40000"/>
                    <a:lumOff val="60000"/>
                  </a:schemeClr>
                </a:solidFill>
              </a:rPr>
              <a:t>* தம்மையே புகழ்ந்து இச்சை பேசினும் </a:t>
            </a:r>
            <a:br>
              <a:rPr lang="en-US" sz="2400" smtClean="0">
                <a:solidFill>
                  <a:schemeClr val="accent1">
                    <a:lumMod val="40000"/>
                    <a:lumOff val="60000"/>
                  </a:schemeClr>
                </a:solidFill>
              </a:rPr>
            </a:br>
            <a:r>
              <a:rPr lang="en-US" sz="2400" smtClean="0">
                <a:solidFill>
                  <a:schemeClr val="accent1">
                    <a:lumMod val="40000"/>
                    <a:lumOff val="60000"/>
                  </a:schemeClr>
                </a:solidFill>
              </a:rPr>
              <a:t>சார்வினும் தொண்டர் தருகிலாப் </a:t>
            </a:r>
            <a:br>
              <a:rPr lang="en-US" sz="2400" smtClean="0">
                <a:solidFill>
                  <a:schemeClr val="accent1">
                    <a:lumMod val="40000"/>
                    <a:lumOff val="60000"/>
                  </a:schemeClr>
                </a:solidFill>
              </a:rPr>
            </a:br>
            <a:r>
              <a:rPr lang="en-US" sz="2400" smtClean="0">
                <a:solidFill>
                  <a:schemeClr val="accent1">
                    <a:lumMod val="40000"/>
                    <a:lumOff val="60000"/>
                  </a:schemeClr>
                </a:solidFill>
              </a:rPr>
              <a:t>பொய்மையாளரைப் பாடாதே   (1)</a:t>
            </a:r>
            <a:br>
              <a:rPr lang="en-US" sz="2400" smtClean="0">
                <a:solidFill>
                  <a:schemeClr val="accent1">
                    <a:lumMod val="40000"/>
                    <a:lumOff val="60000"/>
                  </a:schemeClr>
                </a:solidFill>
              </a:rPr>
            </a:br>
            <a:r>
              <a:rPr lang="en-US" sz="2400">
                <a:solidFill>
                  <a:schemeClr val="accent1">
                    <a:lumMod val="40000"/>
                    <a:lumOff val="60000"/>
                  </a:schemeClr>
                </a:solidFill>
              </a:rPr>
              <a:t/>
            </a:r>
            <a:br>
              <a:rPr lang="en-US" sz="2400">
                <a:solidFill>
                  <a:schemeClr val="accent1">
                    <a:lumMod val="40000"/>
                    <a:lumOff val="60000"/>
                  </a:schemeClr>
                </a:solidFill>
              </a:rPr>
            </a:br>
            <a:r>
              <a:rPr lang="en-US" sz="2400" smtClean="0">
                <a:solidFill>
                  <a:schemeClr val="accent1">
                    <a:lumMod val="40000"/>
                    <a:lumOff val="60000"/>
                  </a:schemeClr>
                </a:solidFill>
              </a:rPr>
              <a:t>* மிடுக்கிலாதானை வீமனே விறல்</a:t>
            </a:r>
            <a:br>
              <a:rPr lang="en-US" sz="2400" smtClean="0">
                <a:solidFill>
                  <a:schemeClr val="accent1">
                    <a:lumMod val="40000"/>
                    <a:lumOff val="60000"/>
                  </a:schemeClr>
                </a:solidFill>
              </a:rPr>
            </a:br>
            <a:r>
              <a:rPr lang="en-US" sz="2400" smtClean="0">
                <a:solidFill>
                  <a:schemeClr val="accent1">
                    <a:lumMod val="40000"/>
                    <a:lumOff val="60000"/>
                  </a:schemeClr>
                </a:solidFill>
              </a:rPr>
              <a:t>விசயனே வில்லுக்கு இவனென்று</a:t>
            </a:r>
            <a:br>
              <a:rPr lang="en-US" sz="2400" smtClean="0">
                <a:solidFill>
                  <a:schemeClr val="accent1">
                    <a:lumMod val="40000"/>
                    <a:lumOff val="60000"/>
                  </a:schemeClr>
                </a:solidFill>
              </a:rPr>
            </a:br>
            <a:r>
              <a:rPr lang="en-US" sz="2400" smtClean="0">
                <a:solidFill>
                  <a:schemeClr val="accent1">
                    <a:lumMod val="40000"/>
                    <a:lumOff val="60000"/>
                  </a:schemeClr>
                </a:solidFill>
              </a:rPr>
              <a:t>கொடுக்கிலாதானைப் பாரியே என்று</a:t>
            </a:r>
            <a:br>
              <a:rPr lang="en-US" sz="2400" smtClean="0">
                <a:solidFill>
                  <a:schemeClr val="accent1">
                    <a:lumMod val="40000"/>
                    <a:lumOff val="60000"/>
                  </a:schemeClr>
                </a:solidFill>
              </a:rPr>
            </a:br>
            <a:r>
              <a:rPr lang="en-US" sz="2400" smtClean="0">
                <a:solidFill>
                  <a:schemeClr val="accent1">
                    <a:lumMod val="40000"/>
                    <a:lumOff val="60000"/>
                  </a:schemeClr>
                </a:solidFill>
              </a:rPr>
              <a:t>கூறினும் கொடுப்பாரிலை    (2)</a:t>
            </a:r>
            <a:br>
              <a:rPr lang="en-US" sz="2400" smtClean="0">
                <a:solidFill>
                  <a:schemeClr val="accent1">
                    <a:lumMod val="40000"/>
                    <a:lumOff val="60000"/>
                  </a:schemeClr>
                </a:solidFill>
              </a:rPr>
            </a:br>
            <a:r>
              <a:rPr lang="en-US" sz="2400">
                <a:solidFill>
                  <a:schemeClr val="accent1">
                    <a:lumMod val="40000"/>
                    <a:lumOff val="60000"/>
                  </a:schemeClr>
                </a:solidFill>
              </a:rPr>
              <a:t/>
            </a:r>
            <a:br>
              <a:rPr lang="en-US" sz="2400">
                <a:solidFill>
                  <a:schemeClr val="accent1">
                    <a:lumMod val="40000"/>
                    <a:lumOff val="60000"/>
                  </a:schemeClr>
                </a:solidFill>
              </a:rPr>
            </a:br>
            <a:r>
              <a:rPr lang="en-US" sz="2400" smtClean="0">
                <a:solidFill>
                  <a:schemeClr val="accent1">
                    <a:lumMod val="40000"/>
                    <a:lumOff val="60000"/>
                  </a:schemeClr>
                </a:solidFill>
              </a:rPr>
              <a:t>* காணியேற் பெரிது உடையனே கற்று</a:t>
            </a:r>
            <a:br>
              <a:rPr lang="en-US" sz="2400" smtClean="0">
                <a:solidFill>
                  <a:schemeClr val="accent1">
                    <a:lumMod val="40000"/>
                    <a:lumOff val="60000"/>
                  </a:schemeClr>
                </a:solidFill>
              </a:rPr>
            </a:br>
            <a:r>
              <a:rPr lang="en-US" sz="2400" smtClean="0">
                <a:solidFill>
                  <a:schemeClr val="accent1">
                    <a:lumMod val="40000"/>
                    <a:lumOff val="60000"/>
                  </a:schemeClr>
                </a:solidFill>
              </a:rPr>
              <a:t>நல்லனே சுற்றம் நற்கிளை</a:t>
            </a:r>
            <a:br>
              <a:rPr lang="en-US" sz="2400" smtClean="0">
                <a:solidFill>
                  <a:schemeClr val="accent1">
                    <a:lumMod val="40000"/>
                    <a:lumOff val="60000"/>
                  </a:schemeClr>
                </a:solidFill>
              </a:rPr>
            </a:br>
            <a:r>
              <a:rPr lang="en-US" sz="2400" smtClean="0">
                <a:solidFill>
                  <a:schemeClr val="accent1">
                    <a:lumMod val="40000"/>
                    <a:lumOff val="60000"/>
                  </a:schemeClr>
                </a:solidFill>
              </a:rPr>
              <a:t>பேணியே விருந்து ஓம்புமே என்று</a:t>
            </a:r>
            <a:br>
              <a:rPr lang="en-US" sz="2400" smtClean="0">
                <a:solidFill>
                  <a:schemeClr val="accent1">
                    <a:lumMod val="40000"/>
                    <a:lumOff val="60000"/>
                  </a:schemeClr>
                </a:solidFill>
              </a:rPr>
            </a:br>
            <a:r>
              <a:rPr lang="en-US" sz="2400" smtClean="0">
                <a:solidFill>
                  <a:schemeClr val="accent1">
                    <a:lumMod val="40000"/>
                    <a:lumOff val="60000"/>
                  </a:schemeClr>
                </a:solidFill>
              </a:rPr>
              <a:t>பேசினும் கொடுப்பாரில்லை</a:t>
            </a:r>
            <a:r>
              <a:rPr lang="en-US" sz="2400">
                <a:solidFill>
                  <a:schemeClr val="accent1">
                    <a:lumMod val="40000"/>
                    <a:lumOff val="60000"/>
                  </a:schemeClr>
                </a:solidFill>
              </a:rPr>
              <a:t/>
            </a:r>
            <a:br>
              <a:rPr lang="en-US" sz="2400">
                <a:solidFill>
                  <a:schemeClr val="accent1">
                    <a:lumMod val="40000"/>
                    <a:lumOff val="60000"/>
                  </a:schemeClr>
                </a:solidFill>
              </a:rPr>
            </a:br>
            <a:endParaRPr lang="en-IN" sz="2400">
              <a:solidFill>
                <a:schemeClr val="accent1">
                  <a:lumMod val="40000"/>
                  <a:lumOff val="60000"/>
                </a:schemeClr>
              </a:solidFill>
            </a:endParaRPr>
          </a:p>
        </p:txBody>
      </p:sp>
    </p:spTree>
    <p:extLst>
      <p:ext uri="{BB962C8B-B14F-4D97-AF65-F5344CB8AC3E}">
        <p14:creationId xmlns:p14="http://schemas.microsoft.com/office/powerpoint/2010/main" val="24093077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5222166"/>
          </a:xfrm>
        </p:spPr>
        <p:txBody>
          <a:bodyPr>
            <a:normAutofit fontScale="90000"/>
          </a:bodyPr>
          <a:lstStyle/>
          <a:p>
            <a:pPr fontAlgn="base">
              <a:lnSpc>
                <a:spcPct val="100000"/>
              </a:lnSpc>
            </a:pPr>
            <a:r>
              <a:rPr lang="en-US" sz="2400" smtClean="0">
                <a:solidFill>
                  <a:schemeClr val="accent1">
                    <a:lumMod val="40000"/>
                    <a:lumOff val="60000"/>
                  </a:schemeClr>
                </a:solidFill>
              </a:rPr>
              <a:t>பொருண்மை 1: உலக மாந்தரின் எதிர்மறைப் பண்பு – கொடாமை (கஞ்சத்தனம்)</a:t>
            </a:r>
            <a:br>
              <a:rPr lang="en-US" sz="2400" smtClean="0">
                <a:solidFill>
                  <a:schemeClr val="accent1">
                    <a:lumMod val="40000"/>
                    <a:lumOff val="60000"/>
                  </a:schemeClr>
                </a:solidFill>
              </a:rPr>
            </a:br>
            <a:r>
              <a:rPr lang="en-US" sz="2400" smtClean="0">
                <a:solidFill>
                  <a:schemeClr val="accent1">
                    <a:lumMod val="40000"/>
                    <a:lumOff val="60000"/>
                  </a:schemeClr>
                </a:solidFill>
              </a:rPr>
              <a:t>எடுத்துக்காட்டு அடிகள்:</a:t>
            </a:r>
            <a:br>
              <a:rPr lang="en-US" sz="2400" smtClean="0">
                <a:solidFill>
                  <a:schemeClr val="accent1">
                    <a:lumMod val="40000"/>
                    <a:lumOff val="60000"/>
                  </a:schemeClr>
                </a:solidFill>
              </a:rPr>
            </a:br>
            <a:r>
              <a:rPr lang="en-US" sz="2400">
                <a:solidFill>
                  <a:schemeClr val="accent1">
                    <a:lumMod val="40000"/>
                    <a:lumOff val="60000"/>
                  </a:schemeClr>
                </a:solidFill>
              </a:rPr>
              <a:t/>
            </a:r>
            <a:br>
              <a:rPr lang="en-US" sz="2400">
                <a:solidFill>
                  <a:schemeClr val="accent1">
                    <a:lumMod val="40000"/>
                    <a:lumOff val="60000"/>
                  </a:schemeClr>
                </a:solidFill>
              </a:rPr>
            </a:br>
            <a:r>
              <a:rPr lang="en-US" sz="2400" smtClean="0">
                <a:solidFill>
                  <a:schemeClr val="accent1">
                    <a:lumMod val="40000"/>
                    <a:lumOff val="60000"/>
                  </a:schemeClr>
                </a:solidFill>
              </a:rPr>
              <a:t>* வஞ்ச நெஞ்சனை மாசழக்கனைப்</a:t>
            </a:r>
            <a:br>
              <a:rPr lang="en-US" sz="2400" smtClean="0">
                <a:solidFill>
                  <a:schemeClr val="accent1">
                    <a:lumMod val="40000"/>
                    <a:lumOff val="60000"/>
                  </a:schemeClr>
                </a:solidFill>
              </a:rPr>
            </a:br>
            <a:r>
              <a:rPr lang="en-US" sz="2400" smtClean="0">
                <a:solidFill>
                  <a:schemeClr val="accent1">
                    <a:lumMod val="40000"/>
                    <a:lumOff val="60000"/>
                  </a:schemeClr>
                </a:solidFill>
              </a:rPr>
              <a:t>பாவியை வழக்கில்லியைப்</a:t>
            </a:r>
            <a:br>
              <a:rPr lang="en-US" sz="2400" smtClean="0">
                <a:solidFill>
                  <a:schemeClr val="accent1">
                    <a:lumMod val="40000"/>
                    <a:lumOff val="60000"/>
                  </a:schemeClr>
                </a:solidFill>
              </a:rPr>
            </a:br>
            <a:r>
              <a:rPr lang="en-US" sz="2400" smtClean="0">
                <a:solidFill>
                  <a:schemeClr val="accent1">
                    <a:lumMod val="40000"/>
                    <a:lumOff val="60000"/>
                  </a:schemeClr>
                </a:solidFill>
              </a:rPr>
              <a:t>பஞ்சதுட்டனைச் சாதுவே என்று</a:t>
            </a:r>
            <a:br>
              <a:rPr lang="en-US" sz="2400" smtClean="0">
                <a:solidFill>
                  <a:schemeClr val="accent1">
                    <a:lumMod val="40000"/>
                    <a:lumOff val="60000"/>
                  </a:schemeClr>
                </a:solidFill>
              </a:rPr>
            </a:br>
            <a:r>
              <a:rPr lang="en-US" sz="2400" smtClean="0">
                <a:solidFill>
                  <a:schemeClr val="accent1">
                    <a:lumMod val="40000"/>
                    <a:lumOff val="60000"/>
                  </a:schemeClr>
                </a:solidFill>
              </a:rPr>
              <a:t>பாடினும் கொடுப்பாரிலை   (5)</a:t>
            </a:r>
            <a:br>
              <a:rPr lang="en-US" sz="2400" smtClean="0">
                <a:solidFill>
                  <a:schemeClr val="accent1">
                    <a:lumMod val="40000"/>
                    <a:lumOff val="60000"/>
                  </a:schemeClr>
                </a:solidFill>
              </a:rPr>
            </a:br>
            <a:r>
              <a:rPr lang="en-US" sz="2400">
                <a:solidFill>
                  <a:schemeClr val="accent1">
                    <a:lumMod val="40000"/>
                    <a:lumOff val="60000"/>
                  </a:schemeClr>
                </a:solidFill>
              </a:rPr>
              <a:t/>
            </a:r>
            <a:br>
              <a:rPr lang="en-US" sz="2400">
                <a:solidFill>
                  <a:schemeClr val="accent1">
                    <a:lumMod val="40000"/>
                    <a:lumOff val="60000"/>
                  </a:schemeClr>
                </a:solidFill>
              </a:rPr>
            </a:br>
            <a:r>
              <a:rPr lang="en-US" sz="2400" smtClean="0">
                <a:solidFill>
                  <a:schemeClr val="accent1">
                    <a:lumMod val="40000"/>
                    <a:lumOff val="60000"/>
                  </a:schemeClr>
                </a:solidFill>
              </a:rPr>
              <a:t>பஞ்சதுட்டன் – பஞ்சமா பாதகங்கள் செய்வோன்</a:t>
            </a:r>
            <a:br>
              <a:rPr lang="en-US" sz="2400" smtClean="0">
                <a:solidFill>
                  <a:schemeClr val="accent1">
                    <a:lumMod val="40000"/>
                    <a:lumOff val="60000"/>
                  </a:schemeClr>
                </a:solidFill>
              </a:rPr>
            </a:br>
            <a:r>
              <a:rPr lang="en-US" sz="2400" smtClean="0">
                <a:solidFill>
                  <a:schemeClr val="accent1">
                    <a:lumMod val="40000"/>
                    <a:lumOff val="60000"/>
                  </a:schemeClr>
                </a:solidFill>
              </a:rPr>
              <a:t>பஞ்சமா பாதகங்கள் என்பன ஐம்பெரும் தீமைகள்.</a:t>
            </a:r>
            <a:br>
              <a:rPr lang="en-US" sz="2400" smtClean="0">
                <a:solidFill>
                  <a:schemeClr val="accent1">
                    <a:lumMod val="40000"/>
                    <a:lumOff val="60000"/>
                  </a:schemeClr>
                </a:solidFill>
              </a:rPr>
            </a:br>
            <a:r>
              <a:rPr lang="en-US" sz="2400" smtClean="0">
                <a:solidFill>
                  <a:schemeClr val="accent1">
                    <a:lumMod val="40000"/>
                    <a:lumOff val="60000"/>
                  </a:schemeClr>
                </a:solidFill>
              </a:rPr>
              <a:t>அவை: கொலை கள் களவு காமம் கபடம்</a:t>
            </a:r>
            <a:br>
              <a:rPr lang="en-US" sz="2400" smtClean="0">
                <a:solidFill>
                  <a:schemeClr val="accent1">
                    <a:lumMod val="40000"/>
                    <a:lumOff val="60000"/>
                  </a:schemeClr>
                </a:solidFill>
              </a:rPr>
            </a:br>
            <a:r>
              <a:rPr lang="en-US" sz="2400" smtClean="0">
                <a:solidFill>
                  <a:schemeClr val="accent1">
                    <a:lumMod val="40000"/>
                    <a:lumOff val="60000"/>
                  </a:schemeClr>
                </a:solidFill>
              </a:rPr>
              <a:t/>
            </a:r>
            <a:br>
              <a:rPr lang="en-US" sz="2400" smtClean="0">
                <a:solidFill>
                  <a:schemeClr val="accent1">
                    <a:lumMod val="40000"/>
                    <a:lumOff val="60000"/>
                  </a:schemeClr>
                </a:solidFill>
              </a:rPr>
            </a:br>
            <a:r>
              <a:rPr lang="en-US" sz="2400" smtClean="0">
                <a:solidFill>
                  <a:schemeClr val="accent1">
                    <a:lumMod val="40000"/>
                    <a:lumOff val="60000"/>
                  </a:schemeClr>
                </a:solidFill>
              </a:rPr>
              <a:t>கம்பராமாயணத்தில் பஞ்சமா பாதகம் சுட்டப்பட்டுள்ளது:</a:t>
            </a:r>
            <a:br>
              <a:rPr lang="en-US" sz="2400" smtClean="0">
                <a:solidFill>
                  <a:schemeClr val="accent1">
                    <a:lumMod val="40000"/>
                    <a:lumOff val="60000"/>
                  </a:schemeClr>
                </a:solidFill>
              </a:rPr>
            </a:br>
            <a:r>
              <a:rPr lang="ta-IN" sz="1800">
                <a:solidFill>
                  <a:schemeClr val="accent4"/>
                </a:solidFill>
              </a:rPr>
              <a:t>வேத நூல் வரன் முறை விதிக்கும் ஐம்பெரும்</a:t>
            </a:r>
            <a:br>
              <a:rPr lang="ta-IN" sz="1800">
                <a:solidFill>
                  <a:schemeClr val="accent4"/>
                </a:solidFill>
              </a:rPr>
            </a:br>
            <a:r>
              <a:rPr lang="ta-IN" sz="1800">
                <a:solidFill>
                  <a:schemeClr val="accent4"/>
                </a:solidFill>
              </a:rPr>
              <a:t>பாதகம் திரண்டு உயிர்ப் படைத்த பண்பினான்</a:t>
            </a:r>
            <a:r>
              <a:rPr lang="ta-IN" sz="1800"/>
              <a:t/>
            </a:r>
            <a:br>
              <a:rPr lang="ta-IN" sz="1800"/>
            </a:br>
            <a:r>
              <a:rPr lang="ta-IN" sz="1800"/>
              <a:t>-</a:t>
            </a:r>
            <a:r>
              <a:rPr lang="ta-IN" sz="1600">
                <a:solidFill>
                  <a:schemeClr val="bg1"/>
                </a:solidFill>
              </a:rPr>
              <a:t>ஆரண்ய காண்டம், கவந்தன் படலம், கம்ப ராமாயணம்</a:t>
            </a:r>
            <a:br>
              <a:rPr lang="ta-IN" sz="1600">
                <a:solidFill>
                  <a:schemeClr val="bg1"/>
                </a:solidFill>
              </a:rPr>
            </a:br>
            <a:endParaRPr lang="en-IN" sz="1600">
              <a:solidFill>
                <a:schemeClr val="bg1"/>
              </a:solidFill>
            </a:endParaRPr>
          </a:p>
        </p:txBody>
      </p:sp>
    </p:spTree>
    <p:extLst>
      <p:ext uri="{BB962C8B-B14F-4D97-AF65-F5344CB8AC3E}">
        <p14:creationId xmlns:p14="http://schemas.microsoft.com/office/powerpoint/2010/main" val="10684372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983015"/>
          </a:xfrm>
        </p:spPr>
        <p:txBody>
          <a:bodyPr>
            <a:normAutofit/>
          </a:bodyPr>
          <a:lstStyle/>
          <a:p>
            <a:pPr fontAlgn="base">
              <a:lnSpc>
                <a:spcPct val="100000"/>
              </a:lnSpc>
            </a:pPr>
            <a:r>
              <a:rPr lang="en-US" sz="2400" smtClean="0">
                <a:solidFill>
                  <a:schemeClr val="bg2"/>
                </a:solidFill>
              </a:rPr>
              <a:t>கம்பன் </a:t>
            </a:r>
            <a:r>
              <a:rPr lang="ta-IN" sz="1600" smtClean="0">
                <a:solidFill>
                  <a:schemeClr val="accent4"/>
                </a:solidFill>
              </a:rPr>
              <a:t>வேத நூல் வரன் முறை விதிக்கும் ஐம்பெரும்</a:t>
            </a:r>
            <a:br>
              <a:rPr lang="ta-IN" sz="1600" smtClean="0">
                <a:solidFill>
                  <a:schemeClr val="accent4"/>
                </a:solidFill>
              </a:rPr>
            </a:br>
            <a:r>
              <a:rPr lang="ta-IN" sz="1600" smtClean="0">
                <a:solidFill>
                  <a:schemeClr val="accent4"/>
                </a:solidFill>
              </a:rPr>
              <a:t>பாதகம் </a:t>
            </a:r>
            <a:r>
              <a:rPr lang="en-US" sz="2400" smtClean="0">
                <a:solidFill>
                  <a:schemeClr val="bg2"/>
                </a:solidFill>
              </a:rPr>
              <a:t>என்று சொல்வதின் பின்னணி:</a:t>
            </a:r>
            <a:r>
              <a:rPr lang="en-US" sz="2400" smtClean="0">
                <a:solidFill>
                  <a:schemeClr val="bg2"/>
                </a:solidFill>
              </a:rPr>
              <a:t/>
            </a:r>
            <a:br>
              <a:rPr lang="en-US" sz="2400" smtClean="0">
                <a:solidFill>
                  <a:schemeClr val="bg2"/>
                </a:solidFill>
              </a:rPr>
            </a:br>
            <a:r>
              <a:rPr lang="en-US" sz="2400" smtClean="0">
                <a:solidFill>
                  <a:schemeClr val="bg2"/>
                </a:solidFill>
              </a:rPr>
              <a:t>பஞ்சமா பாதகங்களுடன் தீவைத்தல் என்பதையும் சேர்த்து ஆறு பாவங்களைக் குறிப்பிடுகிறது </a:t>
            </a:r>
            <a:r>
              <a:rPr lang="en-US" sz="2400" b="1" smtClean="0">
                <a:solidFill>
                  <a:schemeClr val="accent2">
                    <a:lumMod val="75000"/>
                  </a:schemeClr>
                </a:solidFill>
              </a:rPr>
              <a:t>பகவத் கீதை</a:t>
            </a:r>
            <a:r>
              <a:rPr lang="en-US" sz="2400" smtClean="0">
                <a:solidFill>
                  <a:schemeClr val="bg2"/>
                </a:solidFill>
              </a:rPr>
              <a:t>. பாவிகளை ஆததாயினர் என்று அது அழைக்கிறது:</a:t>
            </a:r>
            <a:br>
              <a:rPr lang="en-US" sz="2400" smtClean="0">
                <a:solidFill>
                  <a:schemeClr val="bg2"/>
                </a:solidFill>
              </a:rPr>
            </a:br>
            <a:r>
              <a:rPr lang="en-US" sz="2400"/>
              <a:t/>
            </a:r>
            <a:br>
              <a:rPr lang="en-US" sz="2400"/>
            </a:br>
            <a:r>
              <a:rPr lang="ta-IN" sz="1800">
                <a:solidFill>
                  <a:schemeClr val="accent1"/>
                </a:solidFill>
              </a:rPr>
              <a:t>அக்னிதோ கரதச்சைவ சஸ்த்ரபாணிர்த் தனாபஹ:</a:t>
            </a:r>
            <a:br>
              <a:rPr lang="ta-IN" sz="1800">
                <a:solidFill>
                  <a:schemeClr val="accent1"/>
                </a:solidFill>
              </a:rPr>
            </a:br>
            <a:r>
              <a:rPr lang="ta-IN" sz="1800">
                <a:solidFill>
                  <a:schemeClr val="accent1"/>
                </a:solidFill>
              </a:rPr>
              <a:t>க்ஷேத்ர தார ஹரச்சைவ ஷடேதே ஹ்யாததாயின:</a:t>
            </a:r>
            <a:br>
              <a:rPr lang="ta-IN" sz="1800">
                <a:solidFill>
                  <a:schemeClr val="accent1"/>
                </a:solidFill>
              </a:rPr>
            </a:br>
            <a:r>
              <a:rPr lang="ta-IN" sz="1800">
                <a:solidFill>
                  <a:schemeClr val="accent4"/>
                </a:solidFill>
              </a:rPr>
              <a:t> </a:t>
            </a:r>
            <a:br>
              <a:rPr lang="ta-IN" sz="1800">
                <a:solidFill>
                  <a:schemeClr val="accent4"/>
                </a:solidFill>
              </a:rPr>
            </a:br>
            <a:r>
              <a:rPr lang="ta-IN" sz="1800">
                <a:solidFill>
                  <a:schemeClr val="accent4"/>
                </a:solidFill>
              </a:rPr>
              <a:t>பொருள்:</a:t>
            </a:r>
            <a:br>
              <a:rPr lang="ta-IN" sz="1800">
                <a:solidFill>
                  <a:schemeClr val="accent4"/>
                </a:solidFill>
              </a:rPr>
            </a:br>
            <a:r>
              <a:rPr lang="ta-IN" sz="1800">
                <a:solidFill>
                  <a:schemeClr val="accent4"/>
                </a:solidFill>
              </a:rPr>
              <a:t>தீவைப்பவன், விஷம் வைப்பவன் (கொலை), ஆயுதம் கொண்டு ஆயுதமில்லாதவரைக் கொல்பவன், பிறர் பொருளை அபகரிப்பவன், பிறர் நிலத்தை அபகரிப்பவன், பிறர் மனைவியை அபகரிப்பவன் – இந்த ஆறு பேரும் ஆததாயிகள் (கொடும் பாவிகள்) எனப்படுவர்.</a:t>
            </a:r>
            <a:r>
              <a:rPr lang="ta-IN"/>
              <a:t/>
            </a:r>
            <a:br>
              <a:rPr lang="ta-IN"/>
            </a:br>
            <a:endParaRPr lang="en-IN" sz="2400"/>
          </a:p>
        </p:txBody>
      </p:sp>
    </p:spTree>
    <p:extLst>
      <p:ext uri="{BB962C8B-B14F-4D97-AF65-F5344CB8AC3E}">
        <p14:creationId xmlns:p14="http://schemas.microsoft.com/office/powerpoint/2010/main" val="15499310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6547" y="686264"/>
            <a:ext cx="6396111" cy="5390979"/>
          </a:xfrm>
        </p:spPr>
        <p:txBody>
          <a:bodyPr>
            <a:normAutofit/>
          </a:bodyPr>
          <a:lstStyle/>
          <a:p>
            <a:r>
              <a:rPr lang="en-US" sz="2400" smtClean="0">
                <a:solidFill>
                  <a:schemeClr val="accent1"/>
                </a:solidFill>
              </a:rPr>
              <a:t>பஞ்சமா பாதகங்கள் ஒப்பீடு:</a:t>
            </a:r>
            <a:br>
              <a:rPr lang="en-US" sz="2400" smtClean="0">
                <a:solidFill>
                  <a:schemeClr val="accent1"/>
                </a:solidFill>
              </a:rPr>
            </a:br>
            <a:r>
              <a:rPr lang="en-US" sz="2400" smtClean="0">
                <a:solidFill>
                  <a:schemeClr val="accent4"/>
                </a:solidFill>
              </a:rPr>
              <a:t>கிறித்துவம் குறிப்பிடும் ஏழு பெரும்பாவங்கள்</a:t>
            </a:r>
            <a:br>
              <a:rPr lang="en-US" sz="2400" smtClean="0">
                <a:solidFill>
                  <a:schemeClr val="accent4"/>
                </a:solidFill>
              </a:rPr>
            </a:br>
            <a:r>
              <a:rPr lang="en-US" sz="2400" smtClean="0">
                <a:solidFill>
                  <a:schemeClr val="accent4"/>
                </a:solidFill>
              </a:rPr>
              <a:t/>
            </a:r>
            <a:br>
              <a:rPr lang="en-US" sz="2400" smtClean="0">
                <a:solidFill>
                  <a:schemeClr val="accent4"/>
                </a:solidFill>
              </a:rPr>
            </a:br>
            <a:r>
              <a:rPr lang="en-US" sz="2700" smtClean="0">
                <a:solidFill>
                  <a:schemeClr val="accent1"/>
                </a:solidFill>
                <a:hlinkClick r:id="rId2"/>
              </a:rPr>
              <a:t>Lust</a:t>
            </a:r>
            <a:r>
              <a:rPr lang="en-US" sz="2700" smtClean="0">
                <a:solidFill>
                  <a:schemeClr val="accent1"/>
                </a:solidFill>
              </a:rPr>
              <a:t>  - காமம்</a:t>
            </a:r>
            <a:r>
              <a:rPr lang="en-US" sz="2700">
                <a:solidFill>
                  <a:schemeClr val="accent1"/>
                </a:solidFill>
              </a:rPr>
              <a:t/>
            </a:r>
            <a:br>
              <a:rPr lang="en-US" sz="2700">
                <a:solidFill>
                  <a:schemeClr val="accent1"/>
                </a:solidFill>
              </a:rPr>
            </a:br>
            <a:r>
              <a:rPr lang="en-US" sz="2700" smtClean="0">
                <a:solidFill>
                  <a:schemeClr val="accent1"/>
                </a:solidFill>
                <a:hlinkClick r:id="rId3"/>
              </a:rPr>
              <a:t>Gluttony</a:t>
            </a:r>
            <a:r>
              <a:rPr lang="en-US" sz="2700" smtClean="0">
                <a:solidFill>
                  <a:schemeClr val="accent1"/>
                </a:solidFill>
              </a:rPr>
              <a:t> - பெருந்தீனி</a:t>
            </a:r>
            <a:r>
              <a:rPr lang="en-US" sz="2700">
                <a:solidFill>
                  <a:schemeClr val="accent1"/>
                </a:solidFill>
              </a:rPr>
              <a:t/>
            </a:r>
            <a:br>
              <a:rPr lang="en-US" sz="2700">
                <a:solidFill>
                  <a:schemeClr val="accent1"/>
                </a:solidFill>
              </a:rPr>
            </a:br>
            <a:r>
              <a:rPr lang="en-US" sz="2700" smtClean="0">
                <a:solidFill>
                  <a:schemeClr val="accent1"/>
                </a:solidFill>
                <a:hlinkClick r:id="rId4"/>
              </a:rPr>
              <a:t>Greed</a:t>
            </a:r>
            <a:r>
              <a:rPr lang="en-US" sz="2700" smtClean="0">
                <a:solidFill>
                  <a:schemeClr val="accent1"/>
                </a:solidFill>
              </a:rPr>
              <a:t> - பேராசை</a:t>
            </a:r>
            <a:r>
              <a:rPr lang="en-US" sz="2700">
                <a:solidFill>
                  <a:schemeClr val="accent1"/>
                </a:solidFill>
              </a:rPr>
              <a:t/>
            </a:r>
            <a:br>
              <a:rPr lang="en-US" sz="2700">
                <a:solidFill>
                  <a:schemeClr val="accent1"/>
                </a:solidFill>
              </a:rPr>
            </a:br>
            <a:r>
              <a:rPr lang="en-US" sz="2700" smtClean="0">
                <a:solidFill>
                  <a:schemeClr val="accent1"/>
                </a:solidFill>
                <a:hlinkClick r:id="rId5"/>
              </a:rPr>
              <a:t>Sloth</a:t>
            </a:r>
            <a:r>
              <a:rPr lang="en-US" sz="2700" smtClean="0">
                <a:solidFill>
                  <a:schemeClr val="accent1"/>
                </a:solidFill>
              </a:rPr>
              <a:t> – பெருந்தூக்கம்</a:t>
            </a:r>
            <a:r>
              <a:rPr lang="en-US" sz="2700">
                <a:solidFill>
                  <a:schemeClr val="accent1"/>
                </a:solidFill>
              </a:rPr>
              <a:t/>
            </a:r>
            <a:br>
              <a:rPr lang="en-US" sz="2700">
                <a:solidFill>
                  <a:schemeClr val="accent1"/>
                </a:solidFill>
              </a:rPr>
            </a:br>
            <a:r>
              <a:rPr lang="en-US" sz="2700" smtClean="0">
                <a:solidFill>
                  <a:schemeClr val="accent1"/>
                </a:solidFill>
                <a:hlinkClick r:id="rId6"/>
              </a:rPr>
              <a:t>Wrath</a:t>
            </a:r>
            <a:r>
              <a:rPr lang="en-US" sz="2700" smtClean="0">
                <a:solidFill>
                  <a:schemeClr val="accent1"/>
                </a:solidFill>
              </a:rPr>
              <a:t> - கோபம்</a:t>
            </a:r>
            <a:r>
              <a:rPr lang="en-US" sz="2700">
                <a:solidFill>
                  <a:schemeClr val="accent1"/>
                </a:solidFill>
              </a:rPr>
              <a:t/>
            </a:r>
            <a:br>
              <a:rPr lang="en-US" sz="2700">
                <a:solidFill>
                  <a:schemeClr val="accent1"/>
                </a:solidFill>
              </a:rPr>
            </a:br>
            <a:r>
              <a:rPr lang="en-US" sz="2700" smtClean="0">
                <a:solidFill>
                  <a:schemeClr val="accent1"/>
                </a:solidFill>
                <a:hlinkClick r:id="rId7"/>
              </a:rPr>
              <a:t>Envy</a:t>
            </a:r>
            <a:r>
              <a:rPr lang="en-US" sz="2700" smtClean="0">
                <a:solidFill>
                  <a:schemeClr val="accent1"/>
                </a:solidFill>
              </a:rPr>
              <a:t> - பொறாமை</a:t>
            </a:r>
            <a:r>
              <a:rPr lang="en-US" sz="2700">
                <a:solidFill>
                  <a:schemeClr val="accent1"/>
                </a:solidFill>
              </a:rPr>
              <a:t/>
            </a:r>
            <a:br>
              <a:rPr lang="en-US" sz="2700">
                <a:solidFill>
                  <a:schemeClr val="accent1"/>
                </a:solidFill>
              </a:rPr>
            </a:br>
            <a:r>
              <a:rPr lang="en-US" sz="2700" smtClean="0">
                <a:solidFill>
                  <a:schemeClr val="accent1"/>
                </a:solidFill>
                <a:hlinkClick r:id="rId8"/>
              </a:rPr>
              <a:t>Pride</a:t>
            </a:r>
            <a:r>
              <a:rPr lang="en-US" sz="2700" smtClean="0">
                <a:solidFill>
                  <a:schemeClr val="accent1"/>
                </a:solidFill>
              </a:rPr>
              <a:t> - தற்பெருமை</a:t>
            </a:r>
            <a:r>
              <a:rPr lang="en-US" sz="2700">
                <a:solidFill>
                  <a:schemeClr val="accent1"/>
                </a:solidFill>
              </a:rPr>
              <a:t/>
            </a:r>
            <a:br>
              <a:rPr lang="en-US" sz="2700">
                <a:solidFill>
                  <a:schemeClr val="accent1"/>
                </a:solidFill>
              </a:rPr>
            </a:br>
            <a:r>
              <a:rPr lang="en-US" sz="2400">
                <a:solidFill>
                  <a:schemeClr val="accent4"/>
                </a:solidFill>
              </a:rPr>
              <a:t/>
            </a:r>
            <a:br>
              <a:rPr lang="en-US" sz="2400">
                <a:solidFill>
                  <a:schemeClr val="accent4"/>
                </a:solidFill>
              </a:rPr>
            </a:br>
            <a:endParaRPr lang="en-IN" sz="2400">
              <a:solidFill>
                <a:schemeClr val="accent4"/>
              </a:solidFill>
            </a:endParaRPr>
          </a:p>
        </p:txBody>
      </p:sp>
      <p:pic>
        <p:nvPicPr>
          <p:cNvPr id="4098" name="Picture 2" descr="The Seven Deadly Sins | The Seven Deadly Sins"/>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964337" y="1720727"/>
            <a:ext cx="4386663" cy="39626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99590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4983015"/>
          </a:xfrm>
        </p:spPr>
        <p:txBody>
          <a:bodyPr>
            <a:normAutofit fontScale="90000"/>
          </a:bodyPr>
          <a:lstStyle/>
          <a:p>
            <a:r>
              <a:rPr lang="en-US" sz="2400" smtClean="0">
                <a:solidFill>
                  <a:schemeClr val="accent4">
                    <a:lumMod val="40000"/>
                    <a:lumOff val="60000"/>
                  </a:schemeClr>
                </a:solidFill>
              </a:rPr>
              <a:t/>
            </a:r>
            <a:br>
              <a:rPr lang="en-US" sz="2400" smtClean="0">
                <a:solidFill>
                  <a:schemeClr val="accent4">
                    <a:lumMod val="40000"/>
                    <a:lumOff val="60000"/>
                  </a:schemeClr>
                </a:solidFill>
              </a:rPr>
            </a:br>
            <a:r>
              <a:rPr lang="en-US" sz="2400">
                <a:solidFill>
                  <a:schemeClr val="accent4">
                    <a:lumMod val="40000"/>
                    <a:lumOff val="60000"/>
                  </a:schemeClr>
                </a:solidFill>
              </a:rPr>
              <a:t/>
            </a:r>
            <a:br>
              <a:rPr lang="en-US" sz="2400">
                <a:solidFill>
                  <a:schemeClr val="accent4">
                    <a:lumMod val="40000"/>
                    <a:lumOff val="60000"/>
                  </a:schemeClr>
                </a:solidFill>
              </a:rPr>
            </a:br>
            <a:r>
              <a:rPr lang="en-US" sz="2400" smtClean="0">
                <a:solidFill>
                  <a:schemeClr val="accent4">
                    <a:lumMod val="40000"/>
                    <a:lumOff val="60000"/>
                  </a:schemeClr>
                </a:solidFill>
              </a:rPr>
              <a:t/>
            </a:r>
            <a:br>
              <a:rPr lang="en-US" sz="2400" smtClean="0">
                <a:solidFill>
                  <a:schemeClr val="accent4">
                    <a:lumMod val="40000"/>
                    <a:lumOff val="60000"/>
                  </a:schemeClr>
                </a:solidFill>
              </a:rPr>
            </a:br>
            <a:r>
              <a:rPr lang="en-US" sz="2400">
                <a:solidFill>
                  <a:schemeClr val="accent4">
                    <a:lumMod val="40000"/>
                    <a:lumOff val="60000"/>
                  </a:schemeClr>
                </a:solidFill>
              </a:rPr>
              <a:t/>
            </a:r>
            <a:br>
              <a:rPr lang="en-US" sz="2400">
                <a:solidFill>
                  <a:schemeClr val="accent4">
                    <a:lumMod val="40000"/>
                    <a:lumOff val="60000"/>
                  </a:schemeClr>
                </a:solidFill>
              </a:rPr>
            </a:br>
            <a:r>
              <a:rPr lang="en-US" sz="2400" smtClean="0">
                <a:solidFill>
                  <a:schemeClr val="accent4">
                    <a:lumMod val="40000"/>
                    <a:lumOff val="60000"/>
                  </a:schemeClr>
                </a:solidFill>
              </a:rPr>
              <a:t/>
            </a:r>
            <a:br>
              <a:rPr lang="en-US" sz="2400" smtClean="0">
                <a:solidFill>
                  <a:schemeClr val="accent4">
                    <a:lumMod val="40000"/>
                    <a:lumOff val="60000"/>
                  </a:schemeClr>
                </a:solidFill>
              </a:rPr>
            </a:br>
            <a:r>
              <a:rPr lang="en-US" sz="2400">
                <a:solidFill>
                  <a:schemeClr val="accent4">
                    <a:lumMod val="40000"/>
                    <a:lumOff val="60000"/>
                  </a:schemeClr>
                </a:solidFill>
              </a:rPr>
              <a:t/>
            </a:r>
            <a:br>
              <a:rPr lang="en-US" sz="2400">
                <a:solidFill>
                  <a:schemeClr val="accent4">
                    <a:lumMod val="40000"/>
                    <a:lumOff val="60000"/>
                  </a:schemeClr>
                </a:solidFill>
              </a:rPr>
            </a:br>
            <a:r>
              <a:rPr lang="en-US" sz="2400" smtClean="0">
                <a:solidFill>
                  <a:schemeClr val="accent4">
                    <a:lumMod val="40000"/>
                    <a:lumOff val="60000"/>
                  </a:schemeClr>
                </a:solidFill>
              </a:rPr>
              <a:t/>
            </a:r>
            <a:br>
              <a:rPr lang="en-US" sz="2400" smtClean="0">
                <a:solidFill>
                  <a:schemeClr val="accent4">
                    <a:lumMod val="40000"/>
                    <a:lumOff val="60000"/>
                  </a:schemeClr>
                </a:solidFill>
              </a:rPr>
            </a:br>
            <a:r>
              <a:rPr lang="en-US" sz="2400">
                <a:solidFill>
                  <a:schemeClr val="accent4">
                    <a:lumMod val="40000"/>
                    <a:lumOff val="60000"/>
                  </a:schemeClr>
                </a:solidFill>
              </a:rPr>
              <a:t/>
            </a:r>
            <a:br>
              <a:rPr lang="en-US" sz="2400">
                <a:solidFill>
                  <a:schemeClr val="accent4">
                    <a:lumMod val="40000"/>
                    <a:lumOff val="60000"/>
                  </a:schemeClr>
                </a:solidFill>
              </a:rPr>
            </a:br>
            <a:r>
              <a:rPr lang="en-US" sz="2400" smtClean="0">
                <a:solidFill>
                  <a:schemeClr val="accent4">
                    <a:lumMod val="40000"/>
                    <a:lumOff val="60000"/>
                  </a:schemeClr>
                </a:solidFill>
              </a:rPr>
              <a:t/>
            </a:r>
            <a:br>
              <a:rPr lang="en-US" sz="2400" smtClean="0">
                <a:solidFill>
                  <a:schemeClr val="accent4">
                    <a:lumMod val="40000"/>
                    <a:lumOff val="60000"/>
                  </a:schemeClr>
                </a:solidFill>
              </a:rPr>
            </a:br>
            <a:r>
              <a:rPr lang="en-US" sz="2400">
                <a:solidFill>
                  <a:schemeClr val="accent4">
                    <a:lumMod val="40000"/>
                    <a:lumOff val="60000"/>
                  </a:schemeClr>
                </a:solidFill>
              </a:rPr>
              <a:t/>
            </a:r>
            <a:br>
              <a:rPr lang="en-US" sz="2400">
                <a:solidFill>
                  <a:schemeClr val="accent4">
                    <a:lumMod val="40000"/>
                    <a:lumOff val="60000"/>
                  </a:schemeClr>
                </a:solidFill>
              </a:rPr>
            </a:br>
            <a:r>
              <a:rPr lang="en-US" sz="2400" smtClean="0">
                <a:solidFill>
                  <a:schemeClr val="accent4">
                    <a:lumMod val="40000"/>
                    <a:lumOff val="60000"/>
                  </a:schemeClr>
                </a:solidFill>
              </a:rPr>
              <a:t/>
            </a:r>
            <a:br>
              <a:rPr lang="en-US" sz="2400" smtClean="0">
                <a:solidFill>
                  <a:schemeClr val="accent4">
                    <a:lumMod val="40000"/>
                    <a:lumOff val="60000"/>
                  </a:schemeClr>
                </a:solidFill>
              </a:rPr>
            </a:br>
            <a:r>
              <a:rPr lang="en-US" sz="2400">
                <a:solidFill>
                  <a:schemeClr val="accent4">
                    <a:lumMod val="40000"/>
                    <a:lumOff val="60000"/>
                  </a:schemeClr>
                </a:solidFill>
              </a:rPr>
              <a:t/>
            </a:r>
            <a:br>
              <a:rPr lang="en-US" sz="2400">
                <a:solidFill>
                  <a:schemeClr val="accent4">
                    <a:lumMod val="40000"/>
                    <a:lumOff val="60000"/>
                  </a:schemeClr>
                </a:solidFill>
              </a:rPr>
            </a:br>
            <a:r>
              <a:rPr lang="en-US" sz="2400" smtClean="0">
                <a:solidFill>
                  <a:schemeClr val="accent4">
                    <a:lumMod val="40000"/>
                    <a:lumOff val="60000"/>
                  </a:schemeClr>
                </a:solidFill>
              </a:rPr>
              <a:t/>
            </a:r>
            <a:br>
              <a:rPr lang="en-US" sz="2400" smtClean="0">
                <a:solidFill>
                  <a:schemeClr val="accent4">
                    <a:lumMod val="40000"/>
                    <a:lumOff val="60000"/>
                  </a:schemeClr>
                </a:solidFill>
              </a:rPr>
            </a:br>
            <a:r>
              <a:rPr lang="en-US" sz="2400">
                <a:solidFill>
                  <a:schemeClr val="accent4">
                    <a:lumMod val="40000"/>
                    <a:lumOff val="60000"/>
                  </a:schemeClr>
                </a:solidFill>
              </a:rPr>
              <a:t/>
            </a:r>
            <a:br>
              <a:rPr lang="en-US" sz="2400">
                <a:solidFill>
                  <a:schemeClr val="accent4">
                    <a:lumMod val="40000"/>
                    <a:lumOff val="60000"/>
                  </a:schemeClr>
                </a:solidFill>
              </a:rPr>
            </a:br>
            <a:r>
              <a:rPr lang="en-US" sz="2400" smtClean="0">
                <a:solidFill>
                  <a:schemeClr val="accent4">
                    <a:lumMod val="40000"/>
                    <a:lumOff val="60000"/>
                  </a:schemeClr>
                </a:solidFill>
              </a:rPr>
              <a:t/>
            </a:r>
            <a:br>
              <a:rPr lang="en-US" sz="2400" smtClean="0">
                <a:solidFill>
                  <a:schemeClr val="accent4">
                    <a:lumMod val="40000"/>
                    <a:lumOff val="60000"/>
                  </a:schemeClr>
                </a:solidFill>
              </a:rPr>
            </a:br>
            <a:r>
              <a:rPr lang="en-US" sz="2400">
                <a:solidFill>
                  <a:schemeClr val="accent4">
                    <a:lumMod val="40000"/>
                    <a:lumOff val="60000"/>
                  </a:schemeClr>
                </a:solidFill>
              </a:rPr>
              <a:t/>
            </a:r>
            <a:br>
              <a:rPr lang="en-US" sz="2400">
                <a:solidFill>
                  <a:schemeClr val="accent4">
                    <a:lumMod val="40000"/>
                    <a:lumOff val="60000"/>
                  </a:schemeClr>
                </a:solidFill>
              </a:rPr>
            </a:br>
            <a:r>
              <a:rPr lang="en-US" sz="2400" smtClean="0">
                <a:solidFill>
                  <a:schemeClr val="accent4">
                    <a:lumMod val="40000"/>
                    <a:lumOff val="60000"/>
                  </a:schemeClr>
                </a:solidFill>
              </a:rPr>
              <a:t/>
            </a:r>
            <a:br>
              <a:rPr lang="en-US" sz="2400" smtClean="0">
                <a:solidFill>
                  <a:schemeClr val="accent4">
                    <a:lumMod val="40000"/>
                    <a:lumOff val="60000"/>
                  </a:schemeClr>
                </a:solidFill>
              </a:rPr>
            </a:br>
            <a:r>
              <a:rPr lang="en-US" sz="2400">
                <a:solidFill>
                  <a:schemeClr val="accent4">
                    <a:lumMod val="40000"/>
                    <a:lumOff val="60000"/>
                  </a:schemeClr>
                </a:solidFill>
              </a:rPr>
              <a:t/>
            </a:r>
            <a:br>
              <a:rPr lang="en-US" sz="2400">
                <a:solidFill>
                  <a:schemeClr val="accent4">
                    <a:lumMod val="40000"/>
                    <a:lumOff val="60000"/>
                  </a:schemeClr>
                </a:solidFill>
              </a:rPr>
            </a:br>
            <a:r>
              <a:rPr lang="en-US" sz="2400" smtClean="0">
                <a:solidFill>
                  <a:schemeClr val="accent4">
                    <a:lumMod val="40000"/>
                    <a:lumOff val="60000"/>
                  </a:schemeClr>
                </a:solidFill>
              </a:rPr>
              <a:t/>
            </a:r>
            <a:br>
              <a:rPr lang="en-US" sz="2400" smtClean="0">
                <a:solidFill>
                  <a:schemeClr val="accent4">
                    <a:lumMod val="40000"/>
                    <a:lumOff val="60000"/>
                  </a:schemeClr>
                </a:solidFill>
              </a:rPr>
            </a:br>
            <a:r>
              <a:rPr lang="en-US" sz="2400">
                <a:solidFill>
                  <a:schemeClr val="accent4">
                    <a:lumMod val="40000"/>
                    <a:lumOff val="60000"/>
                  </a:schemeClr>
                </a:solidFill>
              </a:rPr>
              <a:t/>
            </a:r>
            <a:br>
              <a:rPr lang="en-US" sz="2400">
                <a:solidFill>
                  <a:schemeClr val="accent4">
                    <a:lumMod val="40000"/>
                    <a:lumOff val="60000"/>
                  </a:schemeClr>
                </a:solidFill>
              </a:rPr>
            </a:br>
            <a:r>
              <a:rPr lang="en-US" sz="2400" b="1" smtClean="0">
                <a:solidFill>
                  <a:schemeClr val="bg1"/>
                </a:solidFill>
              </a:rPr>
              <a:t>பொருண்மை </a:t>
            </a:r>
            <a:r>
              <a:rPr lang="en-US" sz="2400" b="1" smtClean="0">
                <a:solidFill>
                  <a:schemeClr val="bg1"/>
                </a:solidFill>
              </a:rPr>
              <a:t>2. சிவபெருமானை நாடுமாறு தூண்டுதல்</a:t>
            </a:r>
            <a:br>
              <a:rPr lang="en-US" sz="2400" b="1" smtClean="0">
                <a:solidFill>
                  <a:schemeClr val="bg1"/>
                </a:solidFill>
              </a:rPr>
            </a:br>
            <a:r>
              <a:rPr lang="en-US" sz="2400">
                <a:solidFill>
                  <a:schemeClr val="accent4">
                    <a:lumMod val="40000"/>
                    <a:lumOff val="60000"/>
                  </a:schemeClr>
                </a:solidFill>
              </a:rPr>
              <a:t/>
            </a:r>
            <a:br>
              <a:rPr lang="en-US" sz="2400">
                <a:solidFill>
                  <a:schemeClr val="accent4">
                    <a:lumMod val="40000"/>
                    <a:lumOff val="60000"/>
                  </a:schemeClr>
                </a:solidFill>
              </a:rPr>
            </a:br>
            <a:r>
              <a:rPr lang="en-US" sz="2400" smtClean="0">
                <a:solidFill>
                  <a:schemeClr val="accent4">
                    <a:lumMod val="40000"/>
                    <a:lumOff val="60000"/>
                  </a:schemeClr>
                </a:solidFill>
              </a:rPr>
              <a:t>பதிகத்தின் ஒவ்வொரு பாட்டிலும் ”புகலூரைப் பாடுமின் புலவீர்காள்” என்னும் தொடர் மடக்கி வருகிறது (Refrain). இதிலிருந்து இப்பதிகம் புலவர்களை முன்னோக்கிப் பாடப்பட்டது என்று அறிகிறோம்.</a:t>
            </a:r>
            <a:br>
              <a:rPr lang="en-US" sz="2400" smtClean="0">
                <a:solidFill>
                  <a:schemeClr val="accent4">
                    <a:lumMod val="40000"/>
                    <a:lumOff val="60000"/>
                  </a:schemeClr>
                </a:solidFill>
              </a:rPr>
            </a:br>
            <a:r>
              <a:rPr lang="en-US" sz="2400">
                <a:solidFill>
                  <a:schemeClr val="accent4">
                    <a:lumMod val="40000"/>
                    <a:lumOff val="60000"/>
                  </a:schemeClr>
                </a:solidFill>
              </a:rPr>
              <a:t/>
            </a:r>
            <a:br>
              <a:rPr lang="en-US" sz="2400">
                <a:solidFill>
                  <a:schemeClr val="accent4">
                    <a:lumMod val="40000"/>
                    <a:lumOff val="60000"/>
                  </a:schemeClr>
                </a:solidFill>
              </a:rPr>
            </a:br>
            <a:r>
              <a:rPr lang="en-US" sz="2400" smtClean="0">
                <a:solidFill>
                  <a:schemeClr val="accent4">
                    <a:lumMod val="40000"/>
                    <a:lumOff val="60000"/>
                  </a:schemeClr>
                </a:solidFill>
              </a:rPr>
              <a:t>அந்த மடக்குத் தொடரின் முன் சிவபெருமானைப் பற்றிய வருணனை இடம்பெறுகிறது. சில எடுத்துக்காட்டுகள்:</a:t>
            </a:r>
            <a:br>
              <a:rPr lang="en-US" sz="2400" smtClean="0">
                <a:solidFill>
                  <a:schemeClr val="accent4">
                    <a:lumMod val="40000"/>
                    <a:lumOff val="60000"/>
                  </a:schemeClr>
                </a:solidFill>
              </a:rPr>
            </a:br>
            <a:r>
              <a:rPr lang="en-US" sz="2400">
                <a:solidFill>
                  <a:schemeClr val="accent4">
                    <a:lumMod val="40000"/>
                    <a:lumOff val="60000"/>
                  </a:schemeClr>
                </a:solidFill>
              </a:rPr>
              <a:t/>
            </a:r>
            <a:br>
              <a:rPr lang="en-US" sz="2400">
                <a:solidFill>
                  <a:schemeClr val="accent4">
                    <a:lumMod val="40000"/>
                    <a:lumOff val="60000"/>
                  </a:schemeClr>
                </a:solidFill>
              </a:rPr>
            </a:br>
            <a:r>
              <a:rPr lang="en-US" sz="2400" smtClean="0">
                <a:solidFill>
                  <a:schemeClr val="bg1"/>
                </a:solidFill>
              </a:rPr>
              <a:t>பொடிக்கொள் மேனி எம் புண்ணியன் புகலூரைப் பாடுமின் (2)</a:t>
            </a:r>
            <a:br>
              <a:rPr lang="en-US" sz="2400" smtClean="0">
                <a:solidFill>
                  <a:schemeClr val="bg1"/>
                </a:solidFill>
              </a:rPr>
            </a:br>
            <a:r>
              <a:rPr lang="en-US" sz="2400" smtClean="0">
                <a:solidFill>
                  <a:schemeClr val="bg1"/>
                </a:solidFill>
              </a:rPr>
              <a:t>பூணிப் பூண்டுழப் புட்சிலம்பும் தண் புகலூர் பாடுமின் (3)</a:t>
            </a:r>
            <a:br>
              <a:rPr lang="en-US" sz="2400" smtClean="0">
                <a:solidFill>
                  <a:schemeClr val="bg1"/>
                </a:solidFill>
              </a:rPr>
            </a:br>
            <a:r>
              <a:rPr lang="en-US" sz="2400" smtClean="0">
                <a:solidFill>
                  <a:schemeClr val="bg1"/>
                </a:solidFill>
              </a:rPr>
              <a:t>புரை வெள் ஏறுடைப் புண்ணியன் புகலூரைப் பாடுமின் (4)</a:t>
            </a:r>
            <a:br>
              <a:rPr lang="en-US" sz="2400" smtClean="0">
                <a:solidFill>
                  <a:schemeClr val="bg1"/>
                </a:solidFill>
              </a:rPr>
            </a:br>
            <a:r>
              <a:rPr lang="en-US" sz="2400" smtClean="0">
                <a:solidFill>
                  <a:schemeClr val="bg1"/>
                </a:solidFill>
              </a:rPr>
              <a:t>பொன்செய் செஞ்சடைப் புண்ணியன் புகலூரைப் பாடுமின் (5)</a:t>
            </a:r>
            <a:br>
              <a:rPr lang="en-US" sz="2400" smtClean="0">
                <a:solidFill>
                  <a:schemeClr val="bg1"/>
                </a:solidFill>
              </a:rPr>
            </a:br>
            <a:r>
              <a:rPr lang="en-US" sz="2400" smtClean="0">
                <a:solidFill>
                  <a:schemeClr val="bg1"/>
                </a:solidFill>
              </a:rPr>
              <a:t>புலமெலாம் வெறி கமழும் பூம்புகலூரைப் பாடுமின் புலவீர்காள் (6)</a:t>
            </a:r>
            <a:br>
              <a:rPr lang="en-US" sz="2400" smtClean="0">
                <a:solidFill>
                  <a:schemeClr val="bg1"/>
                </a:solidFill>
              </a:rPr>
            </a:br>
            <a:r>
              <a:rPr lang="en-US" sz="2400" smtClean="0">
                <a:solidFill>
                  <a:schemeClr val="bg1"/>
                </a:solidFill>
              </a:rPr>
              <a:t>புள்ளெலாம் சென்று சேரும் பூம்புகலூரைப் பாடுமின் புலவீர்காள் (8)</a:t>
            </a:r>
            <a:br>
              <a:rPr lang="en-US" sz="2400" smtClean="0">
                <a:solidFill>
                  <a:schemeClr val="bg1"/>
                </a:solidFill>
              </a:rPr>
            </a:br>
            <a:r>
              <a:rPr lang="en-US" sz="2400" smtClean="0">
                <a:solidFill>
                  <a:schemeClr val="bg1"/>
                </a:solidFill>
              </a:rPr>
              <a:t>பொத்தில் ஆந்தைகள் பாட்டறாப் புகலூரைப் பாடுமின் புலவீர்காள் (9)</a:t>
            </a:r>
            <a:br>
              <a:rPr lang="en-US" sz="2400" smtClean="0">
                <a:solidFill>
                  <a:schemeClr val="bg1"/>
                </a:solidFill>
              </a:rPr>
            </a:br>
            <a:r>
              <a:rPr lang="en-US" sz="2400" smtClean="0">
                <a:solidFill>
                  <a:schemeClr val="bg1"/>
                </a:solidFill>
              </a:rPr>
              <a:t>பொய்கை வாவியின் மேதி வாய் புகலூரைப் பாடுமின் புலவீர்காள் (10)</a:t>
            </a:r>
            <a:endParaRPr lang="en-IN" sz="2400"/>
          </a:p>
        </p:txBody>
      </p:sp>
    </p:spTree>
    <p:extLst>
      <p:ext uri="{BB962C8B-B14F-4D97-AF65-F5344CB8AC3E}">
        <p14:creationId xmlns:p14="http://schemas.microsoft.com/office/powerpoint/2010/main" val="7456258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192</TotalTime>
  <Words>79</Words>
  <Application>Microsoft Office PowerPoint</Application>
  <PresentationFormat>Widescreen</PresentationFormat>
  <Paragraphs>17</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Latha</vt:lpstr>
      <vt:lpstr>Office Theme</vt:lpstr>
      <vt:lpstr>இளநிலை முதலாம் ஆண்டு இரண்டாம் பருவம்  தாள்:செய்யுள் நாடகம் இலக்கிய வரலாறு செம்மொழி வரலாறு குறியீடு: 20U2LT2  இயல் – 1 சுந்தரர் தேவாரம் திருப்புகலூர்ப் பதிகம் </vt:lpstr>
      <vt:lpstr>சுந்தரர் தேவாரம் – பன்னிரு திருமுறையில் எழாம் திருமுறை.  சுந்தரர் திருமுனைப்பாடி நாட்டைச் சேர்ந்த திருநாவலூரில் பிறந்தார். தந்தை: சடையனார்   -  தாய் : இசை ஞானியார். இயற்பெயர் : நம்பி ஆரூரார் குலம் : அந்தணர். வளர்த்தவர்: மன்னர் நரசிங்க முனையரையர் சிறப்பு: சிவபெருமானால் தடுத்தாட்கொள்ளப் பட்டவர் பெரியபுராணத்தின் கதைத் தலைவர் வழிபாட்டு நெறி: சகமார்க்கம் கிடைத்துள்ள பதிகங்களின் எண்ணிக்கை: 100  </vt:lpstr>
      <vt:lpstr>திருப்புகலூர் நாகப்பட்டினம் மாவட்டத்தில் உள்ளது இங்குள்ள கோவிலுக்கு அக்னிப்புரீஸ்வரர் கோவில் என்று பெயர். மூர்த்திகள்: அக்னிபுரீஸ்வரர், கருந்தார் குழலி, சூழாம்பிகை </vt:lpstr>
      <vt:lpstr>திருப்புகலூர்ப் பதிகக் கட்டமைப்பு 10+1 = 11 பாடல்கள்  ஒவ்வொரு பாடலின் உள்ளடக்கமும் மூன்று பொருண்மைகளைக் கொண்டுள்ளது:  1. உலக மாந்தரின் எதிர்மறைப் பண்பு (கொடாமை, கஞ்சத்தனம்)  2. சிவபெருமானை நாடுமாறு தூண்டுதல்  3. சிவனை அடைவார் அடையும் பயன்கள்</vt:lpstr>
      <vt:lpstr>பொருண்மை 1: உலக மாந்தரின் எதிர்மறைப் பண்பு – கொடாமை (கஞ்சத்தனம்) எடுத்துக்காட்டு அடிகள்:  * தம்மையே புகழ்ந்து இச்சை பேசினும்  சார்வினும் தொண்டர் தருகிலாப்  பொய்மையாளரைப் பாடாதே   (1)  * மிடுக்கிலாதானை வீமனே விறல் விசயனே வில்லுக்கு இவனென்று கொடுக்கிலாதானைப் பாரியே என்று கூறினும் கொடுப்பாரிலை    (2)  * காணியேற் பெரிது உடையனே கற்று நல்லனே சுற்றம் நற்கிளை பேணியே விருந்து ஓம்புமே என்று பேசினும் கொடுப்பாரில்லை </vt:lpstr>
      <vt:lpstr>பொருண்மை 1: உலக மாந்தரின் எதிர்மறைப் பண்பு – கொடாமை (கஞ்சத்தனம்) எடுத்துக்காட்டு அடிகள்:  * வஞ்ச நெஞ்சனை மாசழக்கனைப் பாவியை வழக்கில்லியைப் பஞ்சதுட்டனைச் சாதுவே என்று பாடினும் கொடுப்பாரிலை   (5)  பஞ்சதுட்டன் – பஞ்சமா பாதகங்கள் செய்வோன் பஞ்சமா பாதகங்கள் என்பன ஐம்பெரும் தீமைகள். அவை: கொலை கள் களவு காமம் கபடம்  கம்பராமாயணத்தில் பஞ்சமா பாதகம் சுட்டப்பட்டுள்ளது: வேத நூல் வரன் முறை விதிக்கும் ஐம்பெரும் பாதகம் திரண்டு உயிர்ப் படைத்த பண்பினான் -ஆரண்ய காண்டம், கவந்தன் படலம், கம்ப ராமாயணம் </vt:lpstr>
      <vt:lpstr>கம்பன் வேத நூல் வரன் முறை விதிக்கும் ஐம்பெரும் பாதகம் என்று சொல்வதின் பின்னணி: பஞ்சமா பாதகங்களுடன் தீவைத்தல் என்பதையும் சேர்த்து ஆறு பாவங்களைக் குறிப்பிடுகிறது பகவத் கீதை. பாவிகளை ஆததாயினர் என்று அது அழைக்கிறது:  அக்னிதோ கரதச்சைவ சஸ்த்ரபாணிர்த் தனாபஹ: க்ஷேத்ர தார ஹரச்சைவ ஷடேதே ஹ்யாததாயின:   பொருள்: தீவைப்பவன், விஷம் வைப்பவன் (கொலை), ஆயுதம் கொண்டு ஆயுதமில்லாதவரைக் கொல்பவன், பிறர் பொருளை அபகரிப்பவன், பிறர் நிலத்தை அபகரிப்பவன், பிறர் மனைவியை அபகரிப்பவன் – இந்த ஆறு பேரும் ஆததாயிகள் (கொடும் பாவிகள்) எனப்படுவர். </vt:lpstr>
      <vt:lpstr>பஞ்சமா பாதகங்கள் ஒப்பீடு: கிறித்துவம் குறிப்பிடும் ஏழு பெரும்பாவங்கள்  Lust  - காமம் Gluttony - பெருந்தீனி Greed - பேராசை Sloth – பெருந்தூக்கம் Wrath - கோபம் Envy - பொறாமை Pride - தற்பெருமை  </vt:lpstr>
      <vt:lpstr>                    பொருண்மை 2. சிவபெருமானை நாடுமாறு தூண்டுதல்  பதிகத்தின் ஒவ்வொரு பாட்டிலும் ”புகலூரைப் பாடுமின் புலவீர்காள்” என்னும் தொடர் மடக்கி வருகிறது (Refrain). இதிலிருந்து இப்பதிகம் புலவர்களை முன்னோக்கிப் பாடப்பட்டது என்று அறிகிறோம்.  அந்த மடக்குத் தொடரின் முன் சிவபெருமானைப் பற்றிய வருணனை இடம்பெறுகிறது. சில எடுத்துக்காட்டுகள்:  பொடிக்கொள் மேனி எம் புண்ணியன் புகலூரைப் பாடுமின் (2) பூணிப் பூண்டுழப் புட்சிலம்பும் தண் புகலூர் பாடுமின் (3) புரை வெள் ஏறுடைப் புண்ணியன் புகலூரைப் பாடுமின் (4) பொன்செய் செஞ்சடைப் புண்ணியன் புகலூரைப் பாடுமின் (5) புலமெலாம் வெறி கமழும் பூம்புகலூரைப் பாடுமின் புலவீர்காள் (6) புள்ளெலாம் சென்று சேரும் பூம்புகலூரைப் பாடுமின் புலவீர்காள் (8) பொத்தில் ஆந்தைகள் பாட்டறாப் புகலூரைப் பாடுமின் புலவீர்காள் (9) பொய்கை வாவியின் மேதி வாய் புகலூரைப் பாடுமின் புலவீர்காள் (10)</vt:lpstr>
      <vt:lpstr>பொருண்மை 3. சிவனை அடைவார் அடையும் பயன்கள்  சிவலோகம் ஆள்வதற்கு யாதும் ஐயுறவில்லையே (1) அமருலகம் ஆள்வதற்கு யாதும் ஐயுறவில்லையே (2, 3, 4, 9, 10) நெஞ்சில் நோயறுத்துஞ்சு போவதற்கு யாதும் ஐயுறவில்லையே (5) அலமராதவர் உலகம் ஆள்வதற்கு யாதும் ஐயுறவில்லையே (6) ஆயம் இன்றிப் போய் அண்டம் ஆளுதற்கு யாதும் ஐயுறவில்லையே (7) அல்லற்பட்டு அழுந்தாது போவதற்கு யாதும் ஐயுறவில்லையே (8)    </vt:lpstr>
      <vt:lpstr>பதினோராம் பாடல்  பயன்களைத் தொகுத்துரைக்கும் இப்பாட்டில் சுந்தரர் தன்னைப் பற்றிய சில செய்திகளையும் கூறுகிறார். நாவலூரில் ஆட்கொள்ளப்பட்டவர் ஆதலால் “நறவம் பூம்பொழில் நாவலூரன்” என்று தன்னை அழைக்கிறார்;  சகமார்க்கத்தில் ஈடுபட்டவராதலால் “வனப்பகையப்பன் சடையன் தன் சிறுவன்” என்றும் “வன் தொண்டன்” என்றும் தன்னைக் குறிப்பிடுகிறார்.  பெரும்பயன் இப்பதிகத்தின் பத்துப் பாடல்களையும் உணர்பவர் அறவனார் ஆகிய சிவபெருமானின் திருவடிகளைச் சென்று சேர்வர் என்பதில் யாதொரு ஐயமும் இல்லை.</vt:lpstr>
      <vt:lpstr>சுந்தரர் தேவாரம் திருப்புகலூர்ப் பதிகம்  பத்துப் பாடல்களின் முப்பொருண்மை சார்ந்த விளக்கம் முற்றும்    முனைவர் அ.தௌஃபீக் ரமீஸ் உதவிப் பேராசிரியர் முதுகலை &amp; தமிழாய்வுத் துறை ஜமால் முகமது கல்லூரி (தன்னாட்சி) திருச்சிராப்பள்ளி - 620020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ஈஇரண்டாம் ஆண்டு நான்காம் பருவம்  தாள்: திராவிட மொழிகளின் ஒப்பிலக்கணம்</dc:title>
  <dc:creator>staff</dc:creator>
  <cp:lastModifiedBy>staff</cp:lastModifiedBy>
  <cp:revision>13</cp:revision>
  <dcterms:created xsi:type="dcterms:W3CDTF">2023-04-03T05:01:16Z</dcterms:created>
  <dcterms:modified xsi:type="dcterms:W3CDTF">2023-04-03T08:13:58Z</dcterms:modified>
</cp:coreProperties>
</file>